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7" r:id="rId9"/>
    <p:sldMasterId id="2147483689" r:id="rId10"/>
  </p:sldMasterIdLst>
  <p:notesMasterIdLst>
    <p:notesMasterId r:id="rId50"/>
  </p:notesMasterIdLst>
  <p:sldIdLst>
    <p:sldId id="268" r:id="rId11"/>
    <p:sldId id="309" r:id="rId12"/>
    <p:sldId id="308" r:id="rId13"/>
    <p:sldId id="310" r:id="rId14"/>
    <p:sldId id="312" r:id="rId15"/>
    <p:sldId id="313" r:id="rId16"/>
    <p:sldId id="319" r:id="rId17"/>
    <p:sldId id="311" r:id="rId18"/>
    <p:sldId id="333" r:id="rId19"/>
    <p:sldId id="303" r:id="rId20"/>
    <p:sldId id="321" r:id="rId21"/>
    <p:sldId id="322" r:id="rId22"/>
    <p:sldId id="334" r:id="rId23"/>
    <p:sldId id="329" r:id="rId24"/>
    <p:sldId id="320" r:id="rId25"/>
    <p:sldId id="263" r:id="rId26"/>
    <p:sldId id="294" r:id="rId27"/>
    <p:sldId id="324" r:id="rId28"/>
    <p:sldId id="315" r:id="rId29"/>
    <p:sldId id="284" r:id="rId30"/>
    <p:sldId id="285" r:id="rId31"/>
    <p:sldId id="258" r:id="rId32"/>
    <p:sldId id="286" r:id="rId33"/>
    <p:sldId id="287" r:id="rId34"/>
    <p:sldId id="316" r:id="rId35"/>
    <p:sldId id="288" r:id="rId36"/>
    <p:sldId id="289" r:id="rId37"/>
    <p:sldId id="261" r:id="rId38"/>
    <p:sldId id="269" r:id="rId39"/>
    <p:sldId id="270" r:id="rId40"/>
    <p:sldId id="335" r:id="rId41"/>
    <p:sldId id="336" r:id="rId42"/>
    <p:sldId id="337" r:id="rId43"/>
    <p:sldId id="325" r:id="rId44"/>
    <p:sldId id="332" r:id="rId45"/>
    <p:sldId id="326" r:id="rId46"/>
    <p:sldId id="331" r:id="rId47"/>
    <p:sldId id="327" r:id="rId48"/>
    <p:sldId id="32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99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7E496-778D-4555-957C-B21BF7163F2C}" type="doc">
      <dgm:prSet loTypeId="urn:microsoft.com/office/officeart/2005/8/layout/hProcess9" loCatId="process" qsTypeId="urn:microsoft.com/office/officeart/2005/8/quickstyle/simple1" qsCatId="simple" csTypeId="urn:microsoft.com/office/officeart/2005/8/colors/colorful1#3" csCatId="colorful" phldr="1"/>
      <dgm:spPr/>
    </dgm:pt>
    <dgm:pt modelId="{173F3EDA-1BED-4CBA-B358-1824EB63FBFD}">
      <dgm:prSet phldrT="[Text]"/>
      <dgm:spPr/>
      <dgm:t>
        <a:bodyPr/>
        <a:lstStyle/>
        <a:p>
          <a:r>
            <a:rPr lang="en-US" dirty="0" smtClean="0"/>
            <a:t>Sensory Input</a:t>
          </a:r>
          <a:endParaRPr lang="en-US" dirty="0"/>
        </a:p>
      </dgm:t>
    </dgm:pt>
    <dgm:pt modelId="{BA924BC9-A8C2-49E5-8AA0-79F4B0678CF2}" type="parTrans" cxnId="{6C682BBC-7755-4B70-8882-72E7B088F4D9}">
      <dgm:prSet/>
      <dgm:spPr/>
      <dgm:t>
        <a:bodyPr/>
        <a:lstStyle/>
        <a:p>
          <a:endParaRPr lang="en-US"/>
        </a:p>
      </dgm:t>
    </dgm:pt>
    <dgm:pt modelId="{B4A18EEB-3708-42D7-AA2A-119925B28A49}" type="sibTrans" cxnId="{6C682BBC-7755-4B70-8882-72E7B088F4D9}">
      <dgm:prSet/>
      <dgm:spPr/>
      <dgm:t>
        <a:bodyPr/>
        <a:lstStyle/>
        <a:p>
          <a:endParaRPr lang="en-US"/>
        </a:p>
      </dgm:t>
    </dgm:pt>
    <dgm:pt modelId="{422FEE29-B1C0-4D76-BD90-2A141D3846A4}">
      <dgm:prSet phldrT="[Text]"/>
      <dgm:spPr/>
      <dgm:t>
        <a:bodyPr/>
        <a:lstStyle/>
        <a:p>
          <a:r>
            <a:rPr lang="en-US" dirty="0" smtClean="0"/>
            <a:t>Short-Term Memory</a:t>
          </a:r>
          <a:endParaRPr lang="en-US" dirty="0"/>
        </a:p>
      </dgm:t>
    </dgm:pt>
    <dgm:pt modelId="{C9A5C940-5CCE-4C5A-B488-AB0E6C13D3B5}" type="parTrans" cxnId="{0AE65D69-7EC1-4CEB-A1CA-F946B8E9EEA9}">
      <dgm:prSet/>
      <dgm:spPr/>
      <dgm:t>
        <a:bodyPr/>
        <a:lstStyle/>
        <a:p>
          <a:endParaRPr lang="en-US"/>
        </a:p>
      </dgm:t>
    </dgm:pt>
    <dgm:pt modelId="{9127BC98-32BB-4EB0-84F1-4F49A6BB53D9}" type="sibTrans" cxnId="{0AE65D69-7EC1-4CEB-A1CA-F946B8E9EEA9}">
      <dgm:prSet/>
      <dgm:spPr/>
      <dgm:t>
        <a:bodyPr/>
        <a:lstStyle/>
        <a:p>
          <a:endParaRPr lang="en-US"/>
        </a:p>
      </dgm:t>
    </dgm:pt>
    <dgm:pt modelId="{0A265BBC-D086-4E8B-A86D-400086A47844}">
      <dgm:prSet phldrT="[Text]"/>
      <dgm:spPr/>
      <dgm:t>
        <a:bodyPr/>
        <a:lstStyle/>
        <a:p>
          <a:r>
            <a:rPr lang="en-US" dirty="0" smtClean="0"/>
            <a:t>Long-Term Memory</a:t>
          </a:r>
          <a:endParaRPr lang="en-US" dirty="0"/>
        </a:p>
      </dgm:t>
    </dgm:pt>
    <dgm:pt modelId="{223A9C54-89F6-47A8-B566-CA658653F6BE}" type="parTrans" cxnId="{04394C09-8949-4C8D-A52F-FC330A466234}">
      <dgm:prSet/>
      <dgm:spPr/>
      <dgm:t>
        <a:bodyPr/>
        <a:lstStyle/>
        <a:p>
          <a:endParaRPr lang="en-US"/>
        </a:p>
      </dgm:t>
    </dgm:pt>
    <dgm:pt modelId="{ECF7547E-AD88-48EE-A5D7-7C77FF7A66EC}" type="sibTrans" cxnId="{04394C09-8949-4C8D-A52F-FC330A466234}">
      <dgm:prSet/>
      <dgm:spPr/>
      <dgm:t>
        <a:bodyPr/>
        <a:lstStyle/>
        <a:p>
          <a:endParaRPr lang="en-US"/>
        </a:p>
      </dgm:t>
    </dgm:pt>
    <dgm:pt modelId="{37D2DBF7-FAF9-4CBC-B298-9A61CBE1455E}" type="pres">
      <dgm:prSet presAssocID="{DBE7E496-778D-4555-957C-B21BF7163F2C}" presName="CompostProcess" presStyleCnt="0">
        <dgm:presLayoutVars>
          <dgm:dir/>
          <dgm:resizeHandles val="exact"/>
        </dgm:presLayoutVars>
      </dgm:prSet>
      <dgm:spPr/>
    </dgm:pt>
    <dgm:pt modelId="{4EC67572-374D-4055-814E-822B65A00D90}" type="pres">
      <dgm:prSet presAssocID="{DBE7E496-778D-4555-957C-B21BF7163F2C}" presName="arrow" presStyleLbl="bgShp" presStyleIdx="0" presStyleCnt="1" custLinFactNeighborX="54412" custLinFactNeighborY="5339"/>
      <dgm:spPr/>
    </dgm:pt>
    <dgm:pt modelId="{E61E1989-372E-41CA-B4A8-6B5FB9F94F5C}" type="pres">
      <dgm:prSet presAssocID="{DBE7E496-778D-4555-957C-B21BF7163F2C}" presName="linearProcess" presStyleCnt="0"/>
      <dgm:spPr/>
    </dgm:pt>
    <dgm:pt modelId="{08F10B16-4DFD-40C0-A4BC-53950E2CE600}" type="pres">
      <dgm:prSet presAssocID="{173F3EDA-1BED-4CBA-B358-1824EB63FBF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45C95-9231-4381-9DC1-41C724F9E698}" type="pres">
      <dgm:prSet presAssocID="{B4A18EEB-3708-42D7-AA2A-119925B28A49}" presName="sibTrans" presStyleCnt="0"/>
      <dgm:spPr/>
    </dgm:pt>
    <dgm:pt modelId="{818821A8-3251-438B-9FC5-7ED26FBB6B62}" type="pres">
      <dgm:prSet presAssocID="{422FEE29-B1C0-4D76-BD90-2A141D3846A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8DDF0-01A5-4F6E-BD3D-D8D4BD1E803F}" type="pres">
      <dgm:prSet presAssocID="{9127BC98-32BB-4EB0-84F1-4F49A6BB53D9}" presName="sibTrans" presStyleCnt="0"/>
      <dgm:spPr/>
    </dgm:pt>
    <dgm:pt modelId="{4D6984CA-4FD2-4DCA-A58C-E8D2F8C3071B}" type="pres">
      <dgm:prSet presAssocID="{0A265BBC-D086-4E8B-A86D-400086A4784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C85A64-D84B-46D9-9DCB-55A993BCCB08}" type="presOf" srcId="{DBE7E496-778D-4555-957C-B21BF7163F2C}" destId="{37D2DBF7-FAF9-4CBC-B298-9A61CBE1455E}" srcOrd="0" destOrd="0" presId="urn:microsoft.com/office/officeart/2005/8/layout/hProcess9"/>
    <dgm:cxn modelId="{DDB11F1F-208E-4F18-941C-92B982FCD6D7}" type="presOf" srcId="{422FEE29-B1C0-4D76-BD90-2A141D3846A4}" destId="{818821A8-3251-438B-9FC5-7ED26FBB6B62}" srcOrd="0" destOrd="0" presId="urn:microsoft.com/office/officeart/2005/8/layout/hProcess9"/>
    <dgm:cxn modelId="{6C682BBC-7755-4B70-8882-72E7B088F4D9}" srcId="{DBE7E496-778D-4555-957C-B21BF7163F2C}" destId="{173F3EDA-1BED-4CBA-B358-1824EB63FBFD}" srcOrd="0" destOrd="0" parTransId="{BA924BC9-A8C2-49E5-8AA0-79F4B0678CF2}" sibTransId="{B4A18EEB-3708-42D7-AA2A-119925B28A49}"/>
    <dgm:cxn modelId="{04394C09-8949-4C8D-A52F-FC330A466234}" srcId="{DBE7E496-778D-4555-957C-B21BF7163F2C}" destId="{0A265BBC-D086-4E8B-A86D-400086A47844}" srcOrd="2" destOrd="0" parTransId="{223A9C54-89F6-47A8-B566-CA658653F6BE}" sibTransId="{ECF7547E-AD88-48EE-A5D7-7C77FF7A66EC}"/>
    <dgm:cxn modelId="{0AE65D69-7EC1-4CEB-A1CA-F946B8E9EEA9}" srcId="{DBE7E496-778D-4555-957C-B21BF7163F2C}" destId="{422FEE29-B1C0-4D76-BD90-2A141D3846A4}" srcOrd="1" destOrd="0" parTransId="{C9A5C940-5CCE-4C5A-B488-AB0E6C13D3B5}" sibTransId="{9127BC98-32BB-4EB0-84F1-4F49A6BB53D9}"/>
    <dgm:cxn modelId="{4D307ECE-FA11-4F59-B260-9483970D055E}" type="presOf" srcId="{173F3EDA-1BED-4CBA-B358-1824EB63FBFD}" destId="{08F10B16-4DFD-40C0-A4BC-53950E2CE600}" srcOrd="0" destOrd="0" presId="urn:microsoft.com/office/officeart/2005/8/layout/hProcess9"/>
    <dgm:cxn modelId="{E02F10BE-840F-4822-A5C3-8188CBBC40D3}" type="presOf" srcId="{0A265BBC-D086-4E8B-A86D-400086A47844}" destId="{4D6984CA-4FD2-4DCA-A58C-E8D2F8C3071B}" srcOrd="0" destOrd="0" presId="urn:microsoft.com/office/officeart/2005/8/layout/hProcess9"/>
    <dgm:cxn modelId="{2C42C32F-3D87-4A4C-B3CE-6F1071DB3595}" type="presParOf" srcId="{37D2DBF7-FAF9-4CBC-B298-9A61CBE1455E}" destId="{4EC67572-374D-4055-814E-822B65A00D90}" srcOrd="0" destOrd="0" presId="urn:microsoft.com/office/officeart/2005/8/layout/hProcess9"/>
    <dgm:cxn modelId="{3F148BF4-ABD3-4809-A33E-DBA81192D8DB}" type="presParOf" srcId="{37D2DBF7-FAF9-4CBC-B298-9A61CBE1455E}" destId="{E61E1989-372E-41CA-B4A8-6B5FB9F94F5C}" srcOrd="1" destOrd="0" presId="urn:microsoft.com/office/officeart/2005/8/layout/hProcess9"/>
    <dgm:cxn modelId="{12BC485F-FC53-47A1-85CD-B77D8A040662}" type="presParOf" srcId="{E61E1989-372E-41CA-B4A8-6B5FB9F94F5C}" destId="{08F10B16-4DFD-40C0-A4BC-53950E2CE600}" srcOrd="0" destOrd="0" presId="urn:microsoft.com/office/officeart/2005/8/layout/hProcess9"/>
    <dgm:cxn modelId="{558F25CA-585D-477F-9B2F-4112FC79A276}" type="presParOf" srcId="{E61E1989-372E-41CA-B4A8-6B5FB9F94F5C}" destId="{20345C95-9231-4381-9DC1-41C724F9E698}" srcOrd="1" destOrd="0" presId="urn:microsoft.com/office/officeart/2005/8/layout/hProcess9"/>
    <dgm:cxn modelId="{F9FDB5E5-DD5D-4783-B3E0-CE650C5DBEC4}" type="presParOf" srcId="{E61E1989-372E-41CA-B4A8-6B5FB9F94F5C}" destId="{818821A8-3251-438B-9FC5-7ED26FBB6B62}" srcOrd="2" destOrd="0" presId="urn:microsoft.com/office/officeart/2005/8/layout/hProcess9"/>
    <dgm:cxn modelId="{5E94A6D0-80B7-4E26-847C-5F8A71A98FF8}" type="presParOf" srcId="{E61E1989-372E-41CA-B4A8-6B5FB9F94F5C}" destId="{A6F8DDF0-01A5-4F6E-BD3D-D8D4BD1E803F}" srcOrd="3" destOrd="0" presId="urn:microsoft.com/office/officeart/2005/8/layout/hProcess9"/>
    <dgm:cxn modelId="{E2895BB1-2212-45AA-AEA8-79DB5B99DBDE}" type="presParOf" srcId="{E61E1989-372E-41CA-B4A8-6B5FB9F94F5C}" destId="{4D6984CA-4FD2-4DCA-A58C-E8D2F8C3071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7E496-778D-4555-957C-B21BF7163F2C}" type="doc">
      <dgm:prSet loTypeId="urn:microsoft.com/office/officeart/2005/8/layout/hProcess9" loCatId="process" qsTypeId="urn:microsoft.com/office/officeart/2005/8/quickstyle/simple1" qsCatId="simple" csTypeId="urn:microsoft.com/office/officeart/2005/8/colors/colorful1#3" csCatId="colorful" phldr="1"/>
      <dgm:spPr/>
    </dgm:pt>
    <dgm:pt modelId="{422FEE29-B1C0-4D76-BD90-2A141D3846A4}">
      <dgm:prSet phldrT="[Text]"/>
      <dgm:spPr/>
      <dgm:t>
        <a:bodyPr/>
        <a:lstStyle/>
        <a:p>
          <a:r>
            <a:rPr lang="en-US" dirty="0" smtClean="0"/>
            <a:t>Short-Term Memory</a:t>
          </a:r>
          <a:endParaRPr lang="en-US" dirty="0"/>
        </a:p>
      </dgm:t>
    </dgm:pt>
    <dgm:pt modelId="{C9A5C940-5CCE-4C5A-B488-AB0E6C13D3B5}" type="parTrans" cxnId="{0AE65D69-7EC1-4CEB-A1CA-F946B8E9EEA9}">
      <dgm:prSet/>
      <dgm:spPr/>
      <dgm:t>
        <a:bodyPr/>
        <a:lstStyle/>
        <a:p>
          <a:endParaRPr lang="en-US"/>
        </a:p>
      </dgm:t>
    </dgm:pt>
    <dgm:pt modelId="{9127BC98-32BB-4EB0-84F1-4F49A6BB53D9}" type="sibTrans" cxnId="{0AE65D69-7EC1-4CEB-A1CA-F946B8E9EEA9}">
      <dgm:prSet/>
      <dgm:spPr/>
      <dgm:t>
        <a:bodyPr/>
        <a:lstStyle/>
        <a:p>
          <a:endParaRPr lang="en-US"/>
        </a:p>
      </dgm:t>
    </dgm:pt>
    <dgm:pt modelId="{0A265BBC-D086-4E8B-A86D-400086A47844}">
      <dgm:prSet phldrT="[Text]"/>
      <dgm:spPr/>
      <dgm:t>
        <a:bodyPr/>
        <a:lstStyle/>
        <a:p>
          <a:r>
            <a:rPr lang="en-US" dirty="0" smtClean="0"/>
            <a:t>Long-Term Memory</a:t>
          </a:r>
          <a:endParaRPr lang="en-US" dirty="0"/>
        </a:p>
      </dgm:t>
    </dgm:pt>
    <dgm:pt modelId="{223A9C54-89F6-47A8-B566-CA658653F6BE}" type="parTrans" cxnId="{04394C09-8949-4C8D-A52F-FC330A466234}">
      <dgm:prSet/>
      <dgm:spPr/>
      <dgm:t>
        <a:bodyPr/>
        <a:lstStyle/>
        <a:p>
          <a:endParaRPr lang="en-US"/>
        </a:p>
      </dgm:t>
    </dgm:pt>
    <dgm:pt modelId="{ECF7547E-AD88-48EE-A5D7-7C77FF7A66EC}" type="sibTrans" cxnId="{04394C09-8949-4C8D-A52F-FC330A466234}">
      <dgm:prSet/>
      <dgm:spPr/>
      <dgm:t>
        <a:bodyPr/>
        <a:lstStyle/>
        <a:p>
          <a:endParaRPr lang="en-US"/>
        </a:p>
      </dgm:t>
    </dgm:pt>
    <dgm:pt modelId="{37D2DBF7-FAF9-4CBC-B298-9A61CBE1455E}" type="pres">
      <dgm:prSet presAssocID="{DBE7E496-778D-4555-957C-B21BF7163F2C}" presName="CompostProcess" presStyleCnt="0">
        <dgm:presLayoutVars>
          <dgm:dir/>
          <dgm:resizeHandles val="exact"/>
        </dgm:presLayoutVars>
      </dgm:prSet>
      <dgm:spPr/>
    </dgm:pt>
    <dgm:pt modelId="{4EC67572-374D-4055-814E-822B65A00D90}" type="pres">
      <dgm:prSet presAssocID="{DBE7E496-778D-4555-957C-B21BF7163F2C}" presName="arrow" presStyleLbl="bgShp" presStyleIdx="0" presStyleCnt="1" custLinFactNeighborX="54412" custLinFactNeighborY="5339"/>
      <dgm:spPr>
        <a:prstGeom prst="leftArrow">
          <a:avLst/>
        </a:prstGeom>
      </dgm:spPr>
    </dgm:pt>
    <dgm:pt modelId="{E61E1989-372E-41CA-B4A8-6B5FB9F94F5C}" type="pres">
      <dgm:prSet presAssocID="{DBE7E496-778D-4555-957C-B21BF7163F2C}" presName="linearProcess" presStyleCnt="0"/>
      <dgm:spPr/>
    </dgm:pt>
    <dgm:pt modelId="{818821A8-3251-438B-9FC5-7ED26FBB6B62}" type="pres">
      <dgm:prSet presAssocID="{422FEE29-B1C0-4D76-BD90-2A141D3846A4}" presName="textNode" presStyleLbl="node1" presStyleIdx="0" presStyleCnt="2" custScaleX="108525" custScaleY="7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8DDF0-01A5-4F6E-BD3D-D8D4BD1E803F}" type="pres">
      <dgm:prSet presAssocID="{9127BC98-32BB-4EB0-84F1-4F49A6BB53D9}" presName="sibTrans" presStyleCnt="0"/>
      <dgm:spPr/>
    </dgm:pt>
    <dgm:pt modelId="{4D6984CA-4FD2-4DCA-A58C-E8D2F8C3071B}" type="pres">
      <dgm:prSet presAssocID="{0A265BBC-D086-4E8B-A86D-400086A47844}" presName="textNode" presStyleLbl="node1" presStyleIdx="1" presStyleCnt="2" custScaleX="97293" custScaleY="7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479F2A-D3E9-423E-9B7A-907F89F9585C}" type="presOf" srcId="{DBE7E496-778D-4555-957C-B21BF7163F2C}" destId="{37D2DBF7-FAF9-4CBC-B298-9A61CBE1455E}" srcOrd="0" destOrd="0" presId="urn:microsoft.com/office/officeart/2005/8/layout/hProcess9"/>
    <dgm:cxn modelId="{04394C09-8949-4C8D-A52F-FC330A466234}" srcId="{DBE7E496-778D-4555-957C-B21BF7163F2C}" destId="{0A265BBC-D086-4E8B-A86D-400086A47844}" srcOrd="1" destOrd="0" parTransId="{223A9C54-89F6-47A8-B566-CA658653F6BE}" sibTransId="{ECF7547E-AD88-48EE-A5D7-7C77FF7A66EC}"/>
    <dgm:cxn modelId="{0AE65D69-7EC1-4CEB-A1CA-F946B8E9EEA9}" srcId="{DBE7E496-778D-4555-957C-B21BF7163F2C}" destId="{422FEE29-B1C0-4D76-BD90-2A141D3846A4}" srcOrd="0" destOrd="0" parTransId="{C9A5C940-5CCE-4C5A-B488-AB0E6C13D3B5}" sibTransId="{9127BC98-32BB-4EB0-84F1-4F49A6BB53D9}"/>
    <dgm:cxn modelId="{D257A6D9-9B2B-4D43-AEAA-859BB247E212}" type="presOf" srcId="{0A265BBC-D086-4E8B-A86D-400086A47844}" destId="{4D6984CA-4FD2-4DCA-A58C-E8D2F8C3071B}" srcOrd="0" destOrd="0" presId="urn:microsoft.com/office/officeart/2005/8/layout/hProcess9"/>
    <dgm:cxn modelId="{B5F6CACB-D693-4D84-A00D-42DA84840802}" type="presOf" srcId="{422FEE29-B1C0-4D76-BD90-2A141D3846A4}" destId="{818821A8-3251-438B-9FC5-7ED26FBB6B62}" srcOrd="0" destOrd="0" presId="urn:microsoft.com/office/officeart/2005/8/layout/hProcess9"/>
    <dgm:cxn modelId="{4A99FE4A-5B6E-4E38-9E36-E6D32286EAD8}" type="presParOf" srcId="{37D2DBF7-FAF9-4CBC-B298-9A61CBE1455E}" destId="{4EC67572-374D-4055-814E-822B65A00D90}" srcOrd="0" destOrd="0" presId="urn:microsoft.com/office/officeart/2005/8/layout/hProcess9"/>
    <dgm:cxn modelId="{1B29B599-EDA2-4E54-BF9F-2EE178A39A5F}" type="presParOf" srcId="{37D2DBF7-FAF9-4CBC-B298-9A61CBE1455E}" destId="{E61E1989-372E-41CA-B4A8-6B5FB9F94F5C}" srcOrd="1" destOrd="0" presId="urn:microsoft.com/office/officeart/2005/8/layout/hProcess9"/>
    <dgm:cxn modelId="{124D4C18-D8A4-45B8-8FF6-CB8BE49DB4A7}" type="presParOf" srcId="{E61E1989-372E-41CA-B4A8-6B5FB9F94F5C}" destId="{818821A8-3251-438B-9FC5-7ED26FBB6B62}" srcOrd="0" destOrd="0" presId="urn:microsoft.com/office/officeart/2005/8/layout/hProcess9"/>
    <dgm:cxn modelId="{8074C530-F614-4242-8471-2F0986EE4768}" type="presParOf" srcId="{E61E1989-372E-41CA-B4A8-6B5FB9F94F5C}" destId="{A6F8DDF0-01A5-4F6E-BD3D-D8D4BD1E803F}" srcOrd="1" destOrd="0" presId="urn:microsoft.com/office/officeart/2005/8/layout/hProcess9"/>
    <dgm:cxn modelId="{DCB95837-8264-43BC-8D30-BCEF113C3611}" type="presParOf" srcId="{E61E1989-372E-41CA-B4A8-6B5FB9F94F5C}" destId="{4D6984CA-4FD2-4DCA-A58C-E8D2F8C3071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C67572-374D-4055-814E-822B65A00D90}">
      <dsp:nvSpPr>
        <dsp:cNvPr id="0" name=""/>
        <dsp:cNvSpPr/>
      </dsp:nvSpPr>
      <dsp:spPr>
        <a:xfrm>
          <a:off x="9143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10B16-4DFD-40C0-A4BC-53950E2CE600}">
      <dsp:nvSpPr>
        <dsp:cNvPr id="0" name=""/>
        <dsp:cNvSpPr/>
      </dsp:nvSpPr>
      <dsp:spPr>
        <a:xfrm>
          <a:off x="206573" y="1219199"/>
          <a:ext cx="1828800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Sensory Input</a:t>
          </a:r>
          <a:endParaRPr lang="en-US" sz="2900" kern="1200" dirty="0"/>
        </a:p>
      </dsp:txBody>
      <dsp:txXfrm>
        <a:off x="206573" y="1219199"/>
        <a:ext cx="1828800" cy="1625600"/>
      </dsp:txXfrm>
    </dsp:sp>
    <dsp:sp modelId="{818821A8-3251-438B-9FC5-7ED26FBB6B62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Short-Term Memory</a:t>
          </a:r>
          <a:endParaRPr lang="en-US" sz="2900" kern="1200" dirty="0"/>
        </a:p>
      </dsp:txBody>
      <dsp:txXfrm>
        <a:off x="2133600" y="1219199"/>
        <a:ext cx="1828800" cy="1625600"/>
      </dsp:txXfrm>
    </dsp:sp>
    <dsp:sp modelId="{4D6984CA-4FD2-4DCA-A58C-E8D2F8C3071B}">
      <dsp:nvSpPr>
        <dsp:cNvPr id="0" name=""/>
        <dsp:cNvSpPr/>
      </dsp:nvSpPr>
      <dsp:spPr>
        <a:xfrm>
          <a:off x="4060626" y="1219199"/>
          <a:ext cx="1828800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Long-Term Memory</a:t>
          </a:r>
          <a:endParaRPr lang="en-US" sz="2900" kern="1200" dirty="0"/>
        </a:p>
      </dsp:txBody>
      <dsp:txXfrm>
        <a:off x="4060626" y="1219199"/>
        <a:ext cx="1828800" cy="162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C67572-374D-4055-814E-822B65A00D90}">
      <dsp:nvSpPr>
        <dsp:cNvPr id="0" name=""/>
        <dsp:cNvSpPr/>
      </dsp:nvSpPr>
      <dsp:spPr>
        <a:xfrm>
          <a:off x="914399" y="0"/>
          <a:ext cx="5181600" cy="4064000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821A8-3251-438B-9FC5-7ED26FBB6B62}">
      <dsp:nvSpPr>
        <dsp:cNvPr id="0" name=""/>
        <dsp:cNvSpPr/>
      </dsp:nvSpPr>
      <dsp:spPr>
        <a:xfrm>
          <a:off x="819285" y="1422399"/>
          <a:ext cx="2274141" cy="121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Short-Term Memory</a:t>
          </a:r>
          <a:endParaRPr lang="en-US" sz="3000" kern="1200" dirty="0"/>
        </a:p>
      </dsp:txBody>
      <dsp:txXfrm>
        <a:off x="819285" y="1422399"/>
        <a:ext cx="2274141" cy="1219200"/>
      </dsp:txXfrm>
    </dsp:sp>
    <dsp:sp modelId="{4D6984CA-4FD2-4DCA-A58C-E8D2F8C3071B}">
      <dsp:nvSpPr>
        <dsp:cNvPr id="0" name=""/>
        <dsp:cNvSpPr/>
      </dsp:nvSpPr>
      <dsp:spPr>
        <a:xfrm>
          <a:off x="3237939" y="1422399"/>
          <a:ext cx="2038774" cy="121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Long-Term Memory</a:t>
          </a:r>
          <a:endParaRPr lang="en-US" sz="3000" kern="1200" dirty="0"/>
        </a:p>
      </dsp:txBody>
      <dsp:txXfrm>
        <a:off x="3237939" y="1422399"/>
        <a:ext cx="2038774" cy="121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EA7D4-26E2-46A7-A9CC-56BD79B14C2E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2EDD0-B367-48C5-BDEE-8C9F479FE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54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these all</a:t>
            </a:r>
            <a:r>
              <a:rPr lang="en-US" baseline="0" dirty="0" smtClean="0"/>
              <a:t> the same type of memory?</a:t>
            </a:r>
          </a:p>
          <a:p>
            <a:r>
              <a:rPr lang="en-US" baseline="0" dirty="0" smtClean="0"/>
              <a:t>What categories would you put them 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2EDD0-B367-48C5-BDEE-8C9F479FEA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Xrays</a:t>
            </a:r>
            <a:r>
              <a:rPr lang="en-US" baseline="0" dirty="0" smtClean="0"/>
              <a:t> taken cross sectional, taken at different angles to get 3D imaging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E9FBF-6B2B-4267-B128-FCA419C108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62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61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63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48C0-F04C-4C6B-9E32-453ED1D02AD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FC1-30A8-43BE-94AC-01A057066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62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48C0-F04C-4C6B-9E32-453ED1D02AD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FC1-30A8-43BE-94AC-01A057066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56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48C0-F04C-4C6B-9E32-453ED1D02AD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FC1-30A8-43BE-94AC-01A057066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48C0-F04C-4C6B-9E32-453ED1D02AD7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0FC1-30A8-43BE-94AC-01A057066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92" tIns="45697" rIns="91392" bIns="456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0"/>
            <a:ext cx="2895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304" y="6194656"/>
            <a:ext cx="8770471" cy="484050"/>
            <a:chOff x="179294" y="6194656"/>
            <a:chExt cx="8770471" cy="484050"/>
          </a:xfrm>
        </p:grpSpPr>
        <p:sp>
          <p:nvSpPr>
            <p:cNvPr id="8" name="Rectangle 7"/>
            <p:cNvSpPr/>
            <p:nvPr userDrawn="1"/>
          </p:nvSpPr>
          <p:spPr>
            <a:xfrm>
              <a:off x="179294" y="6194656"/>
              <a:ext cx="8770471" cy="484050"/>
            </a:xfrm>
            <a:prstGeom prst="rect">
              <a:avLst/>
            </a:prstGeom>
            <a:solidFill>
              <a:srgbClr val="79AE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4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14539" y="6395032"/>
              <a:ext cx="6045200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7425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marL="0" algn="ctr" defTabSz="456964" rtl="0" eaLnBrk="1" latinLnBrk="0" hangingPunct="1">
        <a:spcBef>
          <a:spcPct val="0"/>
        </a:spcBef>
        <a:buNone/>
        <a:defRPr lang="en-US" sz="2800" b="1" kern="1200" spc="300" dirty="0">
          <a:solidFill>
            <a:srgbClr val="79AEBF"/>
          </a:solidFill>
          <a:latin typeface="Arial"/>
          <a:ea typeface="+mn-ea"/>
          <a:cs typeface="Arial"/>
        </a:defRPr>
      </a:lvl1pPr>
    </p:titleStyle>
    <p:bodyStyle>
      <a:lvl1pPr marL="342727" indent="-342727" algn="l" defTabSz="9139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defTabSz="9139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2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0" indent="-228481" algn="l" defTabSz="9139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8481" algn="l" defTabSz="9139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16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0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48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1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C019592-900E-4A93-AF00-1F474ED84008}" type="datetimeFigureOut">
              <a:rPr lang="en-US">
                <a:cs typeface="Arial" charset="0"/>
              </a:rPr>
              <a:pPr>
                <a:defRPr/>
              </a:pPr>
              <a:t>9/28/2015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60B8F67-3862-44DB-A823-E47BD68381B3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grpSp>
        <p:nvGrpSpPr>
          <p:cNvPr id="3079" name="Group 6"/>
          <p:cNvGrpSpPr>
            <a:grpSpLocks/>
          </p:cNvGrpSpPr>
          <p:nvPr/>
        </p:nvGrpSpPr>
        <p:grpSpPr bwMode="auto">
          <a:xfrm>
            <a:off x="179388" y="6194425"/>
            <a:ext cx="8770937" cy="484188"/>
            <a:chOff x="179294" y="6194656"/>
            <a:chExt cx="8770471" cy="484050"/>
          </a:xfrm>
        </p:grpSpPr>
        <p:sp>
          <p:nvSpPr>
            <p:cNvPr id="8" name="Rectangle 7"/>
            <p:cNvSpPr/>
            <p:nvPr userDrawn="1"/>
          </p:nvSpPr>
          <p:spPr>
            <a:xfrm>
              <a:off x="179294" y="6194656"/>
              <a:ext cx="8770471" cy="484050"/>
            </a:xfrm>
            <a:prstGeom prst="rect">
              <a:avLst/>
            </a:prstGeom>
            <a:solidFill>
              <a:srgbClr val="79AE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081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539" y="6395032"/>
              <a:ext cx="6045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2800" b="1" kern="1200" spc="300" dirty="0">
          <a:solidFill>
            <a:srgbClr val="79AEBF"/>
          </a:solidFill>
          <a:latin typeface="Arial"/>
          <a:ea typeface="+mn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9AEBF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9AEBF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9AEBF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9AEBF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79AEBF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79AEBF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79AEBF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79AEB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92" tIns="45697" rIns="91392" bIns="456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0"/>
            <a:ext cx="2895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304" y="6194656"/>
            <a:ext cx="8770471" cy="484050"/>
            <a:chOff x="179294" y="6194656"/>
            <a:chExt cx="8770471" cy="484050"/>
          </a:xfrm>
        </p:grpSpPr>
        <p:sp>
          <p:nvSpPr>
            <p:cNvPr id="8" name="Rectangle 7"/>
            <p:cNvSpPr/>
            <p:nvPr userDrawn="1"/>
          </p:nvSpPr>
          <p:spPr>
            <a:xfrm>
              <a:off x="179294" y="6194656"/>
              <a:ext cx="8770471" cy="484050"/>
            </a:xfrm>
            <a:prstGeom prst="rect">
              <a:avLst/>
            </a:prstGeom>
            <a:solidFill>
              <a:srgbClr val="79AE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4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14539" y="6395032"/>
              <a:ext cx="6045200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742509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marL="0" algn="ctr" defTabSz="456964" rtl="0" eaLnBrk="1" latinLnBrk="0" hangingPunct="1">
        <a:spcBef>
          <a:spcPct val="0"/>
        </a:spcBef>
        <a:buNone/>
        <a:defRPr lang="en-US" sz="2800" b="1" kern="1200" spc="300" dirty="0">
          <a:solidFill>
            <a:srgbClr val="79AEBF"/>
          </a:solidFill>
          <a:latin typeface="Arial"/>
          <a:ea typeface="+mn-ea"/>
          <a:cs typeface="Arial"/>
        </a:defRPr>
      </a:lvl1pPr>
    </p:titleStyle>
    <p:bodyStyle>
      <a:lvl1pPr marL="342727" indent="-342727" algn="l" defTabSz="9139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defTabSz="9139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2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0" indent="-228481" algn="l" defTabSz="9139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8481" algn="l" defTabSz="9139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16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0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48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1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92" tIns="45697" rIns="91392" bIns="456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0"/>
            <a:ext cx="2895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304" y="6194656"/>
            <a:ext cx="8770471" cy="484050"/>
            <a:chOff x="179294" y="6194656"/>
            <a:chExt cx="8770471" cy="484050"/>
          </a:xfrm>
        </p:grpSpPr>
        <p:sp>
          <p:nvSpPr>
            <p:cNvPr id="8" name="Rectangle 7"/>
            <p:cNvSpPr/>
            <p:nvPr userDrawn="1"/>
          </p:nvSpPr>
          <p:spPr>
            <a:xfrm>
              <a:off x="179294" y="6194656"/>
              <a:ext cx="8770471" cy="484050"/>
            </a:xfrm>
            <a:prstGeom prst="rect">
              <a:avLst/>
            </a:prstGeom>
            <a:solidFill>
              <a:srgbClr val="79AE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4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14539" y="6395032"/>
              <a:ext cx="6045200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742509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marL="0" algn="ctr" defTabSz="456964" rtl="0" eaLnBrk="1" latinLnBrk="0" hangingPunct="1">
        <a:spcBef>
          <a:spcPct val="0"/>
        </a:spcBef>
        <a:buNone/>
        <a:defRPr lang="en-US" sz="2800" b="1" kern="1200" spc="300" dirty="0">
          <a:solidFill>
            <a:srgbClr val="79AEBF"/>
          </a:solidFill>
          <a:latin typeface="Arial"/>
          <a:ea typeface="+mn-ea"/>
          <a:cs typeface="Arial"/>
        </a:defRPr>
      </a:lvl1pPr>
    </p:titleStyle>
    <p:bodyStyle>
      <a:lvl1pPr marL="342727" indent="-342727" algn="l" defTabSz="9139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defTabSz="9139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2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0" indent="-228481" algn="l" defTabSz="9139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8481" algn="l" defTabSz="9139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16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0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48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1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92" tIns="45697" rIns="91392" bIns="456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0"/>
            <a:ext cx="2895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304" y="6194656"/>
            <a:ext cx="8770471" cy="484050"/>
            <a:chOff x="179294" y="6194656"/>
            <a:chExt cx="8770471" cy="484050"/>
          </a:xfrm>
        </p:grpSpPr>
        <p:sp>
          <p:nvSpPr>
            <p:cNvPr id="8" name="Rectangle 7"/>
            <p:cNvSpPr/>
            <p:nvPr userDrawn="1"/>
          </p:nvSpPr>
          <p:spPr>
            <a:xfrm>
              <a:off x="179294" y="6194656"/>
              <a:ext cx="8770471" cy="484050"/>
            </a:xfrm>
            <a:prstGeom prst="rect">
              <a:avLst/>
            </a:prstGeom>
            <a:solidFill>
              <a:srgbClr val="79AE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4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14539" y="6395032"/>
              <a:ext cx="6045200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742509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marL="0" algn="ctr" defTabSz="456964" rtl="0" eaLnBrk="1" latinLnBrk="0" hangingPunct="1">
        <a:spcBef>
          <a:spcPct val="0"/>
        </a:spcBef>
        <a:buNone/>
        <a:defRPr lang="en-US" sz="2800" b="1" kern="1200" spc="300" dirty="0">
          <a:solidFill>
            <a:srgbClr val="79AEBF"/>
          </a:solidFill>
          <a:latin typeface="Arial"/>
          <a:ea typeface="+mn-ea"/>
          <a:cs typeface="Arial"/>
        </a:defRPr>
      </a:lvl1pPr>
    </p:titleStyle>
    <p:bodyStyle>
      <a:lvl1pPr marL="342727" indent="-342727" algn="l" defTabSz="9139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defTabSz="9139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2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0" indent="-228481" algn="l" defTabSz="9139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8481" algn="l" defTabSz="9139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16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0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48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1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92" tIns="45697" rIns="91392" bIns="456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0"/>
            <a:ext cx="2895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304" y="6194656"/>
            <a:ext cx="8770471" cy="484050"/>
            <a:chOff x="179294" y="6194656"/>
            <a:chExt cx="8770471" cy="484050"/>
          </a:xfrm>
        </p:grpSpPr>
        <p:sp>
          <p:nvSpPr>
            <p:cNvPr id="8" name="Rectangle 7"/>
            <p:cNvSpPr/>
            <p:nvPr userDrawn="1"/>
          </p:nvSpPr>
          <p:spPr>
            <a:xfrm>
              <a:off x="179294" y="6194656"/>
              <a:ext cx="8770471" cy="484050"/>
            </a:xfrm>
            <a:prstGeom prst="rect">
              <a:avLst/>
            </a:prstGeom>
            <a:solidFill>
              <a:srgbClr val="79AE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4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14539" y="6395032"/>
              <a:ext cx="6045200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742509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marL="0" algn="ctr" defTabSz="456964" rtl="0" eaLnBrk="1" latinLnBrk="0" hangingPunct="1">
        <a:spcBef>
          <a:spcPct val="0"/>
        </a:spcBef>
        <a:buNone/>
        <a:defRPr lang="en-US" sz="2800" b="1" kern="1200" spc="300" dirty="0">
          <a:solidFill>
            <a:srgbClr val="79AEBF"/>
          </a:solidFill>
          <a:latin typeface="Arial"/>
          <a:ea typeface="+mn-ea"/>
          <a:cs typeface="Arial"/>
        </a:defRPr>
      </a:lvl1pPr>
    </p:titleStyle>
    <p:bodyStyle>
      <a:lvl1pPr marL="342727" indent="-342727" algn="l" defTabSz="9139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defTabSz="9139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2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0" indent="-228481" algn="l" defTabSz="9139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8481" algn="l" defTabSz="9139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16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0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48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1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92" tIns="45697" rIns="91392" bIns="456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0"/>
            <a:ext cx="2895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304" y="6194656"/>
            <a:ext cx="8770471" cy="484050"/>
            <a:chOff x="179294" y="6194656"/>
            <a:chExt cx="8770471" cy="484050"/>
          </a:xfrm>
        </p:grpSpPr>
        <p:sp>
          <p:nvSpPr>
            <p:cNvPr id="8" name="Rectangle 7"/>
            <p:cNvSpPr/>
            <p:nvPr userDrawn="1"/>
          </p:nvSpPr>
          <p:spPr>
            <a:xfrm>
              <a:off x="179294" y="6194656"/>
              <a:ext cx="8770471" cy="484050"/>
            </a:xfrm>
            <a:prstGeom prst="rect">
              <a:avLst/>
            </a:prstGeom>
            <a:solidFill>
              <a:srgbClr val="79AE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4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14539" y="6395032"/>
              <a:ext cx="6045200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7425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marL="0" algn="ctr" defTabSz="456964" rtl="0" eaLnBrk="1" latinLnBrk="0" hangingPunct="1">
        <a:spcBef>
          <a:spcPct val="0"/>
        </a:spcBef>
        <a:buNone/>
        <a:defRPr lang="en-US" sz="2800" b="1" kern="1200" spc="300" dirty="0">
          <a:solidFill>
            <a:srgbClr val="79AEBF"/>
          </a:solidFill>
          <a:latin typeface="Arial"/>
          <a:ea typeface="+mn-ea"/>
          <a:cs typeface="Arial"/>
        </a:defRPr>
      </a:lvl1pPr>
    </p:titleStyle>
    <p:bodyStyle>
      <a:lvl1pPr marL="342727" indent="-342727" algn="l" defTabSz="9139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defTabSz="9139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2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0" indent="-228481" algn="l" defTabSz="9139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8481" algn="l" defTabSz="9139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16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0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48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1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92" tIns="45697" rIns="91392" bIns="456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0"/>
            <a:ext cx="2895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304" y="6194656"/>
            <a:ext cx="8770471" cy="484050"/>
            <a:chOff x="179294" y="6194656"/>
            <a:chExt cx="8770471" cy="484050"/>
          </a:xfrm>
        </p:grpSpPr>
        <p:sp>
          <p:nvSpPr>
            <p:cNvPr id="8" name="Rectangle 7"/>
            <p:cNvSpPr/>
            <p:nvPr userDrawn="1"/>
          </p:nvSpPr>
          <p:spPr>
            <a:xfrm>
              <a:off x="179294" y="6194656"/>
              <a:ext cx="8770471" cy="484050"/>
            </a:xfrm>
            <a:prstGeom prst="rect">
              <a:avLst/>
            </a:prstGeom>
            <a:solidFill>
              <a:srgbClr val="79AE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4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14539" y="6395032"/>
              <a:ext cx="6045200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742509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marL="0" algn="ctr" defTabSz="456964" rtl="0" eaLnBrk="1" latinLnBrk="0" hangingPunct="1">
        <a:spcBef>
          <a:spcPct val="0"/>
        </a:spcBef>
        <a:buNone/>
        <a:defRPr lang="en-US" sz="2800" b="1" kern="1200" spc="300" dirty="0">
          <a:solidFill>
            <a:srgbClr val="79AEBF"/>
          </a:solidFill>
          <a:latin typeface="Arial"/>
          <a:ea typeface="+mn-ea"/>
          <a:cs typeface="Arial"/>
        </a:defRPr>
      </a:lvl1pPr>
    </p:titleStyle>
    <p:bodyStyle>
      <a:lvl1pPr marL="342727" indent="-342727" algn="l" defTabSz="9139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defTabSz="9139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2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0" indent="-228481" algn="l" defTabSz="9139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8481" algn="l" defTabSz="9139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16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0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48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1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92" tIns="45697" rIns="91392" bIns="456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0"/>
            <a:ext cx="2895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304" y="6194656"/>
            <a:ext cx="8770471" cy="484050"/>
            <a:chOff x="179294" y="6194656"/>
            <a:chExt cx="8770471" cy="484050"/>
          </a:xfrm>
        </p:grpSpPr>
        <p:sp>
          <p:nvSpPr>
            <p:cNvPr id="8" name="Rectangle 7"/>
            <p:cNvSpPr/>
            <p:nvPr userDrawn="1"/>
          </p:nvSpPr>
          <p:spPr>
            <a:xfrm>
              <a:off x="179294" y="6194656"/>
              <a:ext cx="8770471" cy="484050"/>
            </a:xfrm>
            <a:prstGeom prst="rect">
              <a:avLst/>
            </a:prstGeom>
            <a:solidFill>
              <a:srgbClr val="79AEB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4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14539" y="6395032"/>
              <a:ext cx="6045200" cy="11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7425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marL="0" algn="ctr" defTabSz="456964" rtl="0" eaLnBrk="1" latinLnBrk="0" hangingPunct="1">
        <a:spcBef>
          <a:spcPct val="0"/>
        </a:spcBef>
        <a:buNone/>
        <a:defRPr lang="en-US" sz="2800" b="1" kern="1200" spc="300" dirty="0">
          <a:solidFill>
            <a:srgbClr val="79AEBF"/>
          </a:solidFill>
          <a:latin typeface="Arial"/>
          <a:ea typeface="+mn-ea"/>
          <a:cs typeface="Arial"/>
        </a:defRPr>
      </a:lvl1pPr>
    </p:titleStyle>
    <p:bodyStyle>
      <a:lvl1pPr marL="342727" indent="-342727" algn="l" defTabSz="9139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defTabSz="9139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2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0" indent="-228481" algn="l" defTabSz="9139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0" indent="-228481" algn="l" defTabSz="9139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16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0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48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1" indent="-228481" algn="l" defTabSz="913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BD4AE501-EB94-4FBD-87F1-CF5AA6E738C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9/28/2015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64"/>
            <a:fld id="{C2E2A1E2-1476-4FB5-96EF-DA8DA90EC99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456964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payo@dmns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WAV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math-teaching-technique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media1.WAV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8534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2727" y="685800"/>
            <a:ext cx="3751971" cy="525142"/>
          </a:xfrm>
          <a:prstGeom prst="rect">
            <a:avLst/>
          </a:prstGeom>
        </p:spPr>
        <p:txBody>
          <a:bodyPr wrap="none" lIns="91392" tIns="45697" rIns="91392" bIns="4569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HelveticaNeueLT Std Lt Ext" pitchFamily="34" charset="0"/>
                <a:cs typeface="Arial" charset="0"/>
              </a:rPr>
              <a:t>Memory &amp; Learning</a:t>
            </a: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5486400"/>
            <a:ext cx="2675636" cy="584729"/>
          </a:xfrm>
          <a:prstGeom prst="rect">
            <a:avLst/>
          </a:prstGeom>
        </p:spPr>
        <p:txBody>
          <a:bodyPr wrap="none" lIns="91392" tIns="45697" rIns="91392" bIns="45697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HelveticaNeueLT Std Lt Ext" pitchFamily="34" charset="0"/>
                <a:cs typeface="Arial" charset="0"/>
              </a:rPr>
              <a:t>Robert Payo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HelveticaNeueLT Std Lt Ext" pitchFamily="34" charset="0"/>
                <a:cs typeface="Arial" charset="0"/>
                <a:hlinkClick r:id="rId3"/>
              </a:rPr>
              <a:t>Robert.payo@dmns.org</a:t>
            </a:r>
            <a:r>
              <a:rPr lang="en-US" sz="1600" dirty="0" smtClean="0">
                <a:solidFill>
                  <a:prstClr val="black"/>
                </a:solidFill>
                <a:latin typeface="HelveticaNeueLT Std Lt Ext" pitchFamily="34" charset="0"/>
                <a:cs typeface="Arial" charset="0"/>
              </a:rPr>
              <a:t> </a:t>
            </a: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72" y="4980609"/>
            <a:ext cx="8458200" cy="1877391"/>
          </a:xfrm>
          <a:prstGeom prst="rect">
            <a:avLst/>
          </a:prstGeom>
          <a:noFill/>
        </p:spPr>
        <p:txBody>
          <a:bodyPr wrap="square" lIns="91392" tIns="45697" rIns="91392" bIns="45697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Neurons fire then wire connections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  <a:p>
            <a:r>
              <a:rPr lang="en-US" sz="2800" dirty="0"/>
              <a:t>When you repeat a thought or action, you strengthen the </a:t>
            </a:r>
            <a:r>
              <a:rPr lang="en-US" sz="2800" dirty="0" smtClean="0"/>
              <a:t>speed and connection </a:t>
            </a:r>
            <a:r>
              <a:rPr lang="en-US" sz="2800" dirty="0"/>
              <a:t>between a given set of brain cells or neurons.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makes a learning experience sticky?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855945" cy="311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1472" y="2605544"/>
            <a:ext cx="1749325" cy="1206009"/>
            <a:chOff x="0" y="4191000"/>
            <a:chExt cx="1749325" cy="1206009"/>
          </a:xfrm>
        </p:grpSpPr>
        <p:sp>
          <p:nvSpPr>
            <p:cNvPr id="8" name="TextBox 7"/>
            <p:cNvSpPr txBox="1"/>
            <p:nvPr/>
          </p:nvSpPr>
          <p:spPr>
            <a:xfrm>
              <a:off x="0" y="4750678"/>
              <a:ext cx="1749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66"/>
                  </a:solidFill>
                </a:rPr>
                <a:t>Dendrites:</a:t>
              </a:r>
            </a:p>
            <a:p>
              <a:r>
                <a:rPr lang="en-US" dirty="0" smtClean="0">
                  <a:solidFill>
                    <a:srgbClr val="000066"/>
                  </a:solidFill>
                </a:rPr>
                <a:t>Receive impulse</a:t>
              </a:r>
              <a:endParaRPr lang="en-US" dirty="0">
                <a:solidFill>
                  <a:srgbClr val="00006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798513" y="4191000"/>
              <a:ext cx="725487" cy="6345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98513" y="4622588"/>
              <a:ext cx="725487" cy="2029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790420" y="3327053"/>
            <a:ext cx="3351403" cy="1858820"/>
            <a:chOff x="5790420" y="3327053"/>
            <a:chExt cx="3351403" cy="1858820"/>
          </a:xfrm>
        </p:grpSpPr>
        <p:sp>
          <p:nvSpPr>
            <p:cNvPr id="12" name="TextBox 11"/>
            <p:cNvSpPr txBox="1"/>
            <p:nvPr/>
          </p:nvSpPr>
          <p:spPr>
            <a:xfrm>
              <a:off x="6568889" y="4262543"/>
              <a:ext cx="25729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66"/>
                  </a:solidFill>
                </a:rPr>
                <a:t>Synapse:  </a:t>
              </a:r>
              <a:r>
                <a:rPr lang="en-US" dirty="0" smtClean="0">
                  <a:solidFill>
                    <a:srgbClr val="000066"/>
                  </a:solidFill>
                </a:rPr>
                <a:t>Where nerves communicate with one another</a:t>
              </a:r>
              <a:endParaRPr lang="en-US" dirty="0">
                <a:solidFill>
                  <a:srgbClr val="000066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5790420" y="3426264"/>
              <a:ext cx="954628" cy="8362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745048" y="3327053"/>
              <a:ext cx="1" cy="9354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488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healthcare.siemens.com/siemens_hwem-hwem_ssxa_websites-context-root/wcm/idc/groups/public/@global/@imaging/@mri/documents/image/mdaw/mtg2/~edisp/mri-magnetom-trio-head_t1_mprage_sag-00138815/~renditions/mri-magnetom-trio-head_t1_mprage_sag-00138815~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"/>
            <a:ext cx="4876800" cy="4876800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152400" y="1447800"/>
            <a:ext cx="3962400" cy="523220"/>
            <a:chOff x="152400" y="1447800"/>
            <a:chExt cx="3962400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1447800"/>
              <a:ext cx="17860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NeueLT Std Lt Ext"/>
                </a:rPr>
                <a:t>Cerebrum</a:t>
              </a:r>
              <a:endParaRPr lang="en-US" sz="2800" dirty="0">
                <a:latin typeface="HelveticaNeueLT Std Lt Ex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600200" y="1752600"/>
              <a:ext cx="2514600" cy="1524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/>
          <p:nvPr/>
        </p:nvGrpSpPr>
        <p:grpSpPr>
          <a:xfrm>
            <a:off x="5943600" y="3081040"/>
            <a:ext cx="3017117" cy="652760"/>
            <a:chOff x="5943600" y="3081040"/>
            <a:chExt cx="3017117" cy="652760"/>
          </a:xfrm>
        </p:grpSpPr>
        <p:sp>
          <p:nvSpPr>
            <p:cNvPr id="14" name="TextBox 13"/>
            <p:cNvSpPr txBox="1"/>
            <p:nvPr/>
          </p:nvSpPr>
          <p:spPr>
            <a:xfrm>
              <a:off x="6934200" y="3081040"/>
              <a:ext cx="2026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NeueLT Std Lt Ext"/>
                </a:rPr>
                <a:t>Cerebellum</a:t>
              </a:r>
              <a:endParaRPr lang="en-US" sz="2800" dirty="0">
                <a:latin typeface="HelveticaNeueLT Std Lt Ex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5943600" y="3505200"/>
              <a:ext cx="1524000" cy="2286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" name="Group 25"/>
          <p:cNvGrpSpPr/>
          <p:nvPr/>
        </p:nvGrpSpPr>
        <p:grpSpPr>
          <a:xfrm>
            <a:off x="4724400" y="3733800"/>
            <a:ext cx="1903085" cy="2352020"/>
            <a:chOff x="4724400" y="3733800"/>
            <a:chExt cx="1903085" cy="2352020"/>
          </a:xfrm>
        </p:grpSpPr>
        <p:sp>
          <p:nvSpPr>
            <p:cNvPr id="21" name="TextBox 20"/>
            <p:cNvSpPr txBox="1"/>
            <p:nvPr/>
          </p:nvSpPr>
          <p:spPr>
            <a:xfrm>
              <a:off x="4724400" y="5562600"/>
              <a:ext cx="19030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NeueLT Std Lt Ext"/>
                </a:rPr>
                <a:t>Brain stem</a:t>
              </a:r>
              <a:endParaRPr lang="en-US" sz="2800" dirty="0">
                <a:latin typeface="HelveticaNeueLT Std Lt Ex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5105400" y="3733800"/>
              <a:ext cx="914400" cy="18288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581400" y="0"/>
            <a:ext cx="2245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CAT Scan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534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2727" y="685800"/>
            <a:ext cx="3751971" cy="525142"/>
          </a:xfrm>
          <a:prstGeom prst="rect">
            <a:avLst/>
          </a:prstGeom>
        </p:spPr>
        <p:txBody>
          <a:bodyPr wrap="none" lIns="91392" tIns="45697" rIns="91392" bIns="45697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HelveticaNeueLT Std Lt Ext" pitchFamily="34" charset="0"/>
              </a:rPr>
              <a:t>Memory &amp; Learning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4" y="1914766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0" y="4495800"/>
            <a:ext cx="4953000" cy="2362200"/>
            <a:chOff x="381000" y="4495800"/>
            <a:chExt cx="4953000" cy="23622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657671"/>
              <a:ext cx="495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Hippocampus:  </a:t>
              </a:r>
            </a:p>
            <a:p>
              <a:r>
                <a:rPr lang="en-US" sz="3600" dirty="0" smtClean="0"/>
                <a:t>Memory</a:t>
              </a:r>
              <a:endParaRPr lang="en-US" sz="36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133600" y="4495800"/>
              <a:ext cx="1143000" cy="12954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86200" y="4724400"/>
            <a:ext cx="5486400" cy="2038529"/>
            <a:chOff x="3733800" y="4572000"/>
            <a:chExt cx="5486400" cy="2038529"/>
          </a:xfrm>
        </p:grpSpPr>
        <p:sp>
          <p:nvSpPr>
            <p:cNvPr id="11" name="TextBox 10"/>
            <p:cNvSpPr txBox="1"/>
            <p:nvPr/>
          </p:nvSpPr>
          <p:spPr>
            <a:xfrm>
              <a:off x="5181600" y="5410200"/>
              <a:ext cx="4038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Amygdala</a:t>
              </a:r>
              <a:r>
                <a:rPr lang="en-US" sz="3600" dirty="0" smtClean="0"/>
                <a:t>: </a:t>
              </a:r>
            </a:p>
            <a:p>
              <a:r>
                <a:rPr lang="en-US" sz="3600" dirty="0" smtClean="0"/>
                <a:t>Emotion</a:t>
              </a:r>
              <a:endParaRPr lang="en-US" sz="3600" dirty="0"/>
            </a:p>
          </p:txBody>
        </p: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flipH="1" flipV="1">
              <a:off x="3733800" y="4572000"/>
              <a:ext cx="1447800" cy="143836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685800"/>
            <a:ext cx="6040582" cy="5315712"/>
          </a:xfrm>
          <a:prstGeom prst="rect">
            <a:avLst/>
          </a:prstGeom>
          <a:effectLst>
            <a:outerShdw blurRad="50800" dist="38100" dir="2700000" algn="tl" rotWithShape="0">
              <a:srgbClr val="0080FF">
                <a:alpha val="99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57800" y="5562600"/>
            <a:ext cx="2667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5638800"/>
            <a:ext cx="2667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break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1819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58674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https://www.gonoodle.com/channels/koo-koo-kanga-roo/i-get-loose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48637" cy="461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45518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http://www.nytimes.com/interactive/2008/09/15/health/20080915-brain-development.html</a:t>
            </a:r>
          </a:p>
        </p:txBody>
      </p:sp>
    </p:spTree>
    <p:extLst>
      <p:ext uri="{BB962C8B-B14F-4D97-AF65-F5344CB8AC3E}">
        <p14:creationId xmlns="" xmlns:p14="http://schemas.microsoft.com/office/powerpoint/2010/main" val="28320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399" y="762010"/>
            <a:ext cx="4942283" cy="411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2.bp.blogspot.com/-kAMx10KqCc8/Tg21hT0S3sI/AAAAAAAAAuE/NC_oYeAocAA/s1600/WizardOfOzDoorG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47801"/>
            <a:ext cx="4762500" cy="3171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4953010"/>
            <a:ext cx="7924800" cy="1323393"/>
          </a:xfrm>
          <a:prstGeom prst="rect">
            <a:avLst/>
          </a:prstGeom>
          <a:noFill/>
        </p:spPr>
        <p:txBody>
          <a:bodyPr wrap="square" lIns="91392" tIns="45697" rIns="91392" bIns="45697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Attention is the Gatekeeper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Attention determines what neurons are going to fire and if it will go further into your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memory network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makes a learning experience sticky?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4801" y="689645"/>
            <a:ext cx="5029200" cy="418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295400"/>
            <a:ext cx="8839200" cy="4816657"/>
          </a:xfrm>
          <a:prstGeom prst="rect">
            <a:avLst/>
          </a:prstGeom>
          <a:noFill/>
        </p:spPr>
        <p:txBody>
          <a:bodyPr wrap="square" lIns="91392" tIns="45697" rIns="91392" bIns="45697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Attention 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the Gatekeeper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 dirty="0" smtClean="0">
              <a:solidFill>
                <a:srgbClr val="FF0000"/>
              </a:solidFill>
              <a:latin typeface="HelveticaNeueLT Std Lt Ext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7030A0"/>
              </a:solidFill>
              <a:latin typeface="HelveticaNeueLT Std Lt Ext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7030A0"/>
              </a:solidFill>
              <a:latin typeface="HelveticaNeueLT Std Lt Ext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7030A0"/>
              </a:solidFill>
              <a:latin typeface="HelveticaNeueLT Std Lt Ext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7030A0"/>
                </a:solidFill>
                <a:cs typeface="Arial" charset="0"/>
              </a:rPr>
              <a:t>Consider: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smtClean="0">
                <a:cs typeface="Arial" charset="0"/>
              </a:rPr>
              <a:t> Our attention spans are limited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smtClean="0">
                <a:cs typeface="Arial" charset="0"/>
              </a:rPr>
              <a:t> Our attention spans can be strengthened with practice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HelveticaNeueLT Std Lt Ext" pitchFamily="34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makes a learning experience sticky?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6800" y="1143000"/>
            <a:ext cx="7324725" cy="5013574"/>
            <a:chOff x="1066800" y="1143000"/>
            <a:chExt cx="7324725" cy="5013574"/>
          </a:xfrm>
        </p:grpSpPr>
        <p:sp>
          <p:nvSpPr>
            <p:cNvPr id="4" name="Rectangle 3"/>
            <p:cNvSpPr/>
            <p:nvPr/>
          </p:nvSpPr>
          <p:spPr>
            <a:xfrm>
              <a:off x="2057400" y="5787242"/>
              <a:ext cx="5715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https://www.youtube.com/watch?v=BCeGKxz3Q8Q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143000"/>
              <a:ext cx="7324725" cy="4534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04800" y="381000"/>
            <a:ext cx="8605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True or False:  Our brains can do two tasks simultaneously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513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How might we make learning math easier and more memorable for everyone? </a:t>
            </a:r>
            <a:endParaRPr lang="en-US" sz="4800" dirty="0"/>
          </a:p>
        </p:txBody>
      </p:sp>
      <p:pic>
        <p:nvPicPr>
          <p:cNvPr id="70658" name="Picture 2" descr="https://mathequality.files.wordpress.com/2014/01/math-meme-math-hw-in-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4163069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1200" y="32766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makes a memory sticky?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How might we make learning math easier and more memorable for everyone? </a:t>
            </a:r>
            <a:endParaRPr lang="en-US" sz="4800" dirty="0"/>
          </a:p>
        </p:txBody>
      </p:sp>
      <p:pic>
        <p:nvPicPr>
          <p:cNvPr id="70658" name="Picture 2" descr="https://mathequality.files.wordpress.com/2014/01/math-meme-math-hw-in-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0"/>
            <a:ext cx="416306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sp>
        <p:nvSpPr>
          <p:cNvPr id="2052" name="AutoShape 2" descr="http://thumbnails.cbc.ca/maven_legacy/thumbnails/281/337/grand-budapest-hotel-screenca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1746" name="Picture 2" descr="http://img3.wikia.nocookie.net/__cb20110311174624/doawk/images/b/be/448px-Cheese_in_Mo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10287001" cy="7715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2" name="Picture 2" descr="https://encrypted-tbn1.gstatic.com/images?q=tbn:ANd9GcTJk5IPmkr7zpMGeNMZ4tNfyLmoI9N2wkSN0wYvrDXjq4ZVUI4l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83137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encrypted-tbn1.gstatic.com/images?q=tbn:ANd9GcSiK9ivuBpNDtm6TX4FxHuHpMorzUUmY6PV5g5H8SJlBge_eRAv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183" y="1219200"/>
            <a:ext cx="9209755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56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3.wikia.nocookie.net/__cb20110311174624/doawk/images/b/be/448px-Cheese_in_Mo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10058397" cy="7543800"/>
          </a:xfrm>
          <a:prstGeom prst="rect">
            <a:avLst/>
          </a:prstGeom>
          <a:noFill/>
        </p:spPr>
      </p:pic>
      <p:sp>
        <p:nvSpPr>
          <p:cNvPr id="5124" name="AutoShape 2" descr="http://thumbnails.cbc.ca/maven_legacy/thumbnails/281/337/grand-budapest-hotel-screenca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7200" y="6088559"/>
            <a:ext cx="49920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Diary of a Wimpy Kid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171" y="6088559"/>
            <a:ext cx="90990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Calibri" pitchFamily="34" charset="0"/>
              </a:rPr>
              <a:t>The Lion, the Witch, and the Wardrobe</a:t>
            </a:r>
            <a:endParaRPr lang="en-US" sz="4400" dirty="0">
              <a:latin typeface="Calibri" pitchFamily="34" charset="0"/>
            </a:endParaRPr>
          </a:p>
        </p:txBody>
      </p:sp>
      <p:pic>
        <p:nvPicPr>
          <p:cNvPr id="6" name="Picture 2" descr="https://encrypted-tbn1.gstatic.com/images?q=tbn:ANd9GcTJk5IPmkr7zpMGeNMZ4tNfyLmoI9N2wkSN0wYvrDXjq4ZVUI4l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83137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encrypted-tbn1.gstatic.com/images?q=tbn:ANd9GcSiK9ivuBpNDtm6TX4FxHuHpMorzUUmY6PV5g5H8SJlBge_eRAv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183" y="1219200"/>
            <a:ext cx="9209755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3411" y="6088559"/>
            <a:ext cx="82405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Calibri" pitchFamily="34" charset="0"/>
              </a:rPr>
              <a:t>Star Wars:  The Empire Strikes Back</a:t>
            </a:r>
            <a:endParaRPr lang="en-US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6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enabled you to retrieve the names of these movies?  (or not)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191000" cy="225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encrypted-tbn1.gstatic.com/images?q=tbn:ANd9GcTJk5IPmkr7zpMGeNMZ4tNfyLmoI9N2wkSN0wYvrDXjq4ZVUI4l6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897677" cy="2225042"/>
          </a:xfrm>
          <a:prstGeom prst="rect">
            <a:avLst/>
          </a:prstGeom>
          <a:noFill/>
        </p:spPr>
      </p:pic>
      <p:pic>
        <p:nvPicPr>
          <p:cNvPr id="8" name="Picture 2" descr="https://encrypted-tbn1.gstatic.com/images?q=tbn:ANd9GcSiK9ivuBpNDtm6TX4FxHuHpMorzUUmY6PV5g5H8SJlBge_eRAv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092775"/>
            <a:ext cx="6553200" cy="276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enabled you to retrieve the names of these movies?  (or not)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9530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Emotional response </a:t>
            </a:r>
            <a:r>
              <a:rPr lang="en-US" dirty="0" smtClean="0"/>
              <a:t>to the film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Previous experience/knowledge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Repeated viewing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Viewing repeatedly over long periods of time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Strong sensory inputs:  </a:t>
            </a:r>
            <a:r>
              <a:rPr lang="en-US" dirty="0" smtClean="0"/>
              <a:t>(special effects, stinky cheese)</a:t>
            </a: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Elaborating on the memory by connecting it to other contexts  </a:t>
            </a:r>
            <a:r>
              <a:rPr lang="en-US" dirty="0" smtClean="0"/>
              <a:t>(reading the books, cinematography, film history)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Social and physical reinforcement of memory </a:t>
            </a:r>
            <a:r>
              <a:rPr lang="en-US" dirty="0" smtClean="0"/>
              <a:t>(discussing, reciting, re-enacting)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Associative elements of the experience </a:t>
            </a:r>
            <a:r>
              <a:rPr lang="en-US" dirty="0" smtClean="0"/>
              <a:t>(genre, actor or director, a catch phrase, who you were with, where you saw it, etc)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a learning experience sticky?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Emotional </a:t>
            </a:r>
            <a:r>
              <a:rPr lang="en-US" dirty="0" smtClean="0">
                <a:solidFill>
                  <a:srgbClr val="0070C0"/>
                </a:solidFill>
              </a:rPr>
              <a:t>responses</a:t>
            </a: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Previous experience/knowledge</a:t>
            </a:r>
          </a:p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Repeating to remember</a:t>
            </a: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Repeated reinforcement over longer periods of time</a:t>
            </a:r>
          </a:p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Strong sensory inputs</a:t>
            </a:r>
          </a:p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Elaborating on memory by connecting it to </a:t>
            </a:r>
            <a:r>
              <a:rPr lang="en-US" dirty="0">
                <a:solidFill>
                  <a:srgbClr val="0070C0"/>
                </a:solidFill>
              </a:rPr>
              <a:t>other </a:t>
            </a:r>
            <a:r>
              <a:rPr lang="en-US" dirty="0" smtClean="0">
                <a:solidFill>
                  <a:srgbClr val="0070C0"/>
                </a:solidFill>
              </a:rPr>
              <a:t>contexts, patterns, meaning</a:t>
            </a: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Social and physical reinforcement of memory (discussing, reciting, </a:t>
            </a:r>
            <a:r>
              <a:rPr lang="en-US" dirty="0" smtClean="0">
                <a:solidFill>
                  <a:srgbClr val="0070C0"/>
                </a:solidFill>
              </a:rPr>
              <a:t>re-enacting, modeling, teaching)</a:t>
            </a: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Associative </a:t>
            </a:r>
            <a:r>
              <a:rPr lang="en-US" dirty="0" smtClean="0">
                <a:solidFill>
                  <a:srgbClr val="0070C0"/>
                </a:solidFill>
              </a:rPr>
              <a:t>elements of the experience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82147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46315"/>
            <a:ext cx="8153400" cy="523220"/>
          </a:xfrm>
          <a:prstGeom prst="rect">
            <a:avLst/>
          </a:prstGeom>
        </p:spPr>
        <p:txBody>
          <a:bodyPr wrap="square" lIns="91392" tIns="45697" rIns="91392" bIns="45697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HelveticaNeueLT Std Lt Ext" pitchFamily="34" charset="0"/>
                <a:cs typeface="Arial" charset="0"/>
              </a:rPr>
              <a:t>Biography of a Memory:   Storing a Memory</a:t>
            </a: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453748" y="3276600"/>
            <a:ext cx="584852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81973" y="3276600"/>
            <a:ext cx="584852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3619474618"/>
              </p:ext>
            </p:extLst>
          </p:nvPr>
        </p:nvGraphicFramePr>
        <p:xfrm>
          <a:off x="1524001" y="124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557954" y="1739537"/>
            <a:ext cx="1993574" cy="40386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Working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Memory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81400" y="1066800"/>
            <a:ext cx="1905000" cy="3810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</a:rPr>
              <a:t>Encoding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38800" y="1066800"/>
            <a:ext cx="1905000" cy="381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</a:rPr>
              <a:t>Storage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38800" y="1600200"/>
            <a:ext cx="2286000" cy="381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</a:rPr>
              <a:t>Consolidation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657600" y="2362200"/>
            <a:ext cx="1828800" cy="1752600"/>
          </a:xfrm>
          <a:prstGeom prst="roundRect">
            <a:avLst/>
          </a:prstGeom>
          <a:solidFill>
            <a:srgbClr val="E6CCD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3421" y="5753350"/>
            <a:ext cx="801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Often dependent upon: interest, previous knowledge, emotion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64220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1.dmcdn.net/Kkk-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9008533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72500" cy="523174"/>
          </a:xfrm>
          <a:prstGeom prst="rect">
            <a:avLst/>
          </a:prstGeom>
        </p:spPr>
        <p:txBody>
          <a:bodyPr wrap="square" lIns="91392" tIns="45697" rIns="91392" bIns="45697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HelveticaNeueLT Std Lt Ext" pitchFamily="34" charset="0"/>
                <a:cs typeface="Arial" charset="0"/>
              </a:rPr>
              <a:t>Long Term:  Retrieval &amp; Reconstruction of a Memory</a:t>
            </a: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453748" y="3276600"/>
            <a:ext cx="584852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81973" y="3276600"/>
            <a:ext cx="584852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3619474618"/>
              </p:ext>
            </p:extLst>
          </p:nvPr>
        </p:nvGraphicFramePr>
        <p:xfrm>
          <a:off x="1524001" y="124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800600" y="4495801"/>
            <a:ext cx="1905000" cy="381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</a:rPr>
              <a:t>Recall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0600" y="5029200"/>
            <a:ext cx="2286000" cy="381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</a:rPr>
              <a:t>Recognition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600" y="5562600"/>
            <a:ext cx="3675185" cy="381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</a:rPr>
              <a:t>Meaningful association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220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3236913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http://rememberingletters.files.wordpress.com/2013/03/usa-z-card-puzz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" y="-228600"/>
            <a:ext cx="10152063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09800" y="1066800"/>
            <a:ext cx="120777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How might we make learning integers and irrational numbers easier and more memorable?</a:t>
            </a:r>
            <a:endParaRPr lang="en-US" sz="4800" dirty="0"/>
          </a:p>
        </p:txBody>
      </p:sp>
      <p:pic>
        <p:nvPicPr>
          <p:cNvPr id="70658" name="Picture 2" descr="https://mathequality.files.wordpress.com/2014/01/math-meme-math-hw-in-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4163069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1200" y="32766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makes a memory sticky?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rgbClr val="FF0000"/>
                </a:solidFill>
              </a:rPr>
              <a:t>Fill out the survey</a:t>
            </a:r>
            <a:endParaRPr lang="en-US" spc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honest </a:t>
            </a:r>
          </a:p>
          <a:p>
            <a:r>
              <a:rPr lang="en-US" dirty="0" smtClean="0"/>
              <a:t>Write down your first, immediate answer</a:t>
            </a:r>
          </a:p>
          <a:p>
            <a:r>
              <a:rPr lang="en-US" dirty="0" smtClean="0"/>
              <a:t>Answer the questions after the survey</a:t>
            </a:r>
          </a:p>
        </p:txBody>
      </p:sp>
      <p:pic>
        <p:nvPicPr>
          <p:cNvPr id="2050" name="Picture 2" descr="C:\Users\YTP\Desktop\hey-girl-think-turn-t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352800"/>
            <a:ext cx="2247900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21623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43000" y="6211669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https://www.teachingchannel.org/videos/teaching-math-hand-gestures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4495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do you see and hear that show that the kids are learning?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does it help them learn?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791200" cy="32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Fishbowl: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What does a good discussion look like?</a:t>
            </a:r>
          </a:p>
          <a:p>
            <a:r>
              <a:rPr lang="en-US" dirty="0" smtClean="0"/>
              <a:t>How are you as an audience member going to help create a productive and useful discussion?</a:t>
            </a:r>
          </a:p>
          <a:p>
            <a:r>
              <a:rPr lang="en-US" dirty="0" smtClean="0"/>
              <a:t>What are we looking for to help with our PBL?</a:t>
            </a:r>
          </a:p>
          <a:p>
            <a:endParaRPr lang="en-US" dirty="0"/>
          </a:p>
        </p:txBody>
      </p:sp>
      <p:pic>
        <p:nvPicPr>
          <p:cNvPr id="54274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962150"/>
          </a:xfrm>
          <a:prstGeom prst="rect">
            <a:avLst/>
          </a:prstGeom>
          <a:noFill/>
        </p:spPr>
      </p:pic>
      <p:pic>
        <p:nvPicPr>
          <p:cNvPr id="5" name="MS910219404[1]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48801" y="5218822"/>
            <a:ext cx="171896" cy="171896"/>
          </a:xfrm>
          <a:prstGeom prst="rect">
            <a:avLst/>
          </a:prstGeom>
        </p:spPr>
      </p:pic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0:58</a:t>
            </a:r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0:57</a:t>
            </a:r>
          </a:p>
        </p:txBody>
      </p:sp>
      <p:sp>
        <p:nvSpPr>
          <p:cNvPr id="8" name="Rectangle 6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0:56</a:t>
            </a: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0:55</a:t>
            </a: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0:54</a:t>
            </a:r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0:53</a:t>
            </a:r>
          </a:p>
        </p:txBody>
      </p:sp>
      <p:sp>
        <p:nvSpPr>
          <p:cNvPr id="12" name="Rectangle 7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0:52</a:t>
            </a:r>
          </a:p>
        </p:txBody>
      </p:sp>
      <p:sp>
        <p:nvSpPr>
          <p:cNvPr id="13" name="Rectangle 72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0:51</a:t>
            </a:r>
          </a:p>
        </p:txBody>
      </p:sp>
      <p:sp>
        <p:nvSpPr>
          <p:cNvPr id="14" name="Rectangle 73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0:50</a:t>
            </a: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0:49</a:t>
            </a: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0:48</a:t>
            </a: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0:47</a:t>
            </a: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0:46</a:t>
            </a:r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0:45</a:t>
            </a:r>
          </a:p>
        </p:txBody>
      </p:sp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0:44</a:t>
            </a:r>
          </a:p>
        </p:txBody>
      </p:sp>
      <p:sp>
        <p:nvSpPr>
          <p:cNvPr id="21" name="Rectangle 8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0:43</a:t>
            </a:r>
          </a:p>
        </p:txBody>
      </p:sp>
      <p:sp>
        <p:nvSpPr>
          <p:cNvPr id="22" name="Rectangle 8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0:42</a:t>
            </a:r>
          </a:p>
        </p:txBody>
      </p:sp>
      <p:sp>
        <p:nvSpPr>
          <p:cNvPr id="23" name="Rectangle 82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0:41</a:t>
            </a:r>
          </a:p>
        </p:txBody>
      </p:sp>
      <p:sp>
        <p:nvSpPr>
          <p:cNvPr id="24" name="Rectangle 83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0:40</a:t>
            </a:r>
          </a:p>
        </p:txBody>
      </p:sp>
      <p:sp>
        <p:nvSpPr>
          <p:cNvPr id="25" name="Rectangle 84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0:39</a:t>
            </a:r>
          </a:p>
        </p:txBody>
      </p:sp>
      <p:sp>
        <p:nvSpPr>
          <p:cNvPr id="26" name="Rectangle 8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0:38</a:t>
            </a:r>
          </a:p>
        </p:txBody>
      </p:sp>
      <p:sp>
        <p:nvSpPr>
          <p:cNvPr id="27" name="Rectangle 8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0:37</a:t>
            </a:r>
          </a:p>
        </p:txBody>
      </p:sp>
      <p:sp>
        <p:nvSpPr>
          <p:cNvPr id="28" name="Rectangle 8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0:36</a:t>
            </a:r>
          </a:p>
        </p:txBody>
      </p:sp>
      <p:sp>
        <p:nvSpPr>
          <p:cNvPr id="29" name="Rectangle 8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0:35</a:t>
            </a:r>
          </a:p>
        </p:txBody>
      </p:sp>
      <p:sp>
        <p:nvSpPr>
          <p:cNvPr id="30" name="Rectangle 8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0:34</a:t>
            </a:r>
          </a:p>
        </p:txBody>
      </p:sp>
      <p:sp>
        <p:nvSpPr>
          <p:cNvPr id="31" name="Rectangle 9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0:33</a:t>
            </a:r>
          </a:p>
        </p:txBody>
      </p:sp>
      <p:sp>
        <p:nvSpPr>
          <p:cNvPr id="32" name="Rectangle 9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0:32</a:t>
            </a:r>
          </a:p>
        </p:txBody>
      </p:sp>
      <p:sp>
        <p:nvSpPr>
          <p:cNvPr id="33" name="Rectangle 92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0:31</a:t>
            </a:r>
          </a:p>
        </p:txBody>
      </p:sp>
      <p:sp>
        <p:nvSpPr>
          <p:cNvPr id="34" name="Rectangle 93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0:30</a:t>
            </a:r>
          </a:p>
        </p:txBody>
      </p:sp>
      <p:sp>
        <p:nvSpPr>
          <p:cNvPr id="35" name="Rectangle 94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0:29</a:t>
            </a: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0:28</a:t>
            </a:r>
          </a:p>
        </p:txBody>
      </p:sp>
      <p:sp>
        <p:nvSpPr>
          <p:cNvPr id="37" name="Rectangle 9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0:27</a:t>
            </a:r>
          </a:p>
        </p:txBody>
      </p:sp>
      <p:sp>
        <p:nvSpPr>
          <p:cNvPr id="38" name="Rectangle 9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0:26</a:t>
            </a:r>
          </a:p>
        </p:txBody>
      </p:sp>
      <p:sp>
        <p:nvSpPr>
          <p:cNvPr id="39" name="Rectangle 9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0:25</a:t>
            </a:r>
          </a:p>
        </p:txBody>
      </p:sp>
      <p:sp>
        <p:nvSpPr>
          <p:cNvPr id="40" name="Rectangle 9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0:24</a:t>
            </a:r>
          </a:p>
        </p:txBody>
      </p:sp>
      <p:sp>
        <p:nvSpPr>
          <p:cNvPr id="41" name="Rectangle 10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0:23</a:t>
            </a:r>
          </a:p>
        </p:txBody>
      </p:sp>
      <p:sp>
        <p:nvSpPr>
          <p:cNvPr id="42" name="Rectangle 10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0:22</a:t>
            </a:r>
          </a:p>
        </p:txBody>
      </p:sp>
      <p:sp>
        <p:nvSpPr>
          <p:cNvPr id="43" name="Rectangle 102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0:21</a:t>
            </a:r>
          </a:p>
        </p:txBody>
      </p:sp>
      <p:sp>
        <p:nvSpPr>
          <p:cNvPr id="44" name="Rectangle 103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0:20</a:t>
            </a:r>
          </a:p>
        </p:txBody>
      </p:sp>
      <p:sp>
        <p:nvSpPr>
          <p:cNvPr id="45" name="Rectangle 104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0:19</a:t>
            </a:r>
          </a:p>
        </p:txBody>
      </p:sp>
      <p:sp>
        <p:nvSpPr>
          <p:cNvPr id="46" name="Rectangle 10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0:18</a:t>
            </a:r>
          </a:p>
        </p:txBody>
      </p:sp>
      <p:sp>
        <p:nvSpPr>
          <p:cNvPr id="47" name="Rectangle 10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0:17</a:t>
            </a:r>
          </a:p>
        </p:txBody>
      </p:sp>
      <p:sp>
        <p:nvSpPr>
          <p:cNvPr id="48" name="Rectangle 10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0:16</a:t>
            </a:r>
          </a:p>
        </p:txBody>
      </p:sp>
      <p:sp>
        <p:nvSpPr>
          <p:cNvPr id="49" name="Rectangle 10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0:15</a:t>
            </a:r>
          </a:p>
        </p:txBody>
      </p:sp>
      <p:sp>
        <p:nvSpPr>
          <p:cNvPr id="50" name="Rectangle 10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0:14</a:t>
            </a:r>
          </a:p>
        </p:txBody>
      </p:sp>
      <p:sp>
        <p:nvSpPr>
          <p:cNvPr id="51" name="Rectangle 11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0:13</a:t>
            </a:r>
          </a:p>
        </p:txBody>
      </p:sp>
      <p:sp>
        <p:nvSpPr>
          <p:cNvPr id="52" name="Rectangle 11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0:12</a:t>
            </a:r>
          </a:p>
        </p:txBody>
      </p:sp>
      <p:sp>
        <p:nvSpPr>
          <p:cNvPr id="53" name="Rectangle 112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0:11</a:t>
            </a:r>
          </a:p>
        </p:txBody>
      </p:sp>
      <p:sp>
        <p:nvSpPr>
          <p:cNvPr id="54" name="Rectangle 113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0:10</a:t>
            </a:r>
          </a:p>
        </p:txBody>
      </p:sp>
      <p:sp>
        <p:nvSpPr>
          <p:cNvPr id="55" name="Rectangle 114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0:09</a:t>
            </a:r>
          </a:p>
        </p:txBody>
      </p:sp>
      <p:sp>
        <p:nvSpPr>
          <p:cNvPr id="56" name="Rectangle 11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0:08</a:t>
            </a:r>
          </a:p>
        </p:txBody>
      </p:sp>
      <p:sp>
        <p:nvSpPr>
          <p:cNvPr id="57" name="Rectangle 11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0:07</a:t>
            </a:r>
          </a:p>
        </p:txBody>
      </p:sp>
      <p:sp>
        <p:nvSpPr>
          <p:cNvPr id="58" name="Rectangle 11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0:06</a:t>
            </a:r>
          </a:p>
        </p:txBody>
      </p:sp>
      <p:sp>
        <p:nvSpPr>
          <p:cNvPr id="59" name="Rectangle 11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0:05</a:t>
            </a:r>
          </a:p>
        </p:txBody>
      </p:sp>
      <p:sp>
        <p:nvSpPr>
          <p:cNvPr id="60" name="Rectangle 11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0:04</a:t>
            </a:r>
          </a:p>
        </p:txBody>
      </p:sp>
      <p:sp>
        <p:nvSpPr>
          <p:cNvPr id="61" name="Rectangle 12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0:03</a:t>
            </a:r>
          </a:p>
        </p:txBody>
      </p:sp>
      <p:sp>
        <p:nvSpPr>
          <p:cNvPr id="62" name="Rectangle 12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0:02</a:t>
            </a:r>
          </a:p>
        </p:txBody>
      </p:sp>
      <p:sp>
        <p:nvSpPr>
          <p:cNvPr id="63" name="Rectangle 122"/>
          <p:cNvSpPr>
            <a:spLocks noChangeArrowheads="1"/>
          </p:cNvSpPr>
          <p:nvPr/>
        </p:nvSpPr>
        <p:spPr bwMode="auto">
          <a:xfrm>
            <a:off x="7086600" y="4953000"/>
            <a:ext cx="1664494" cy="1018010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 dirty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https://www.teachingchannel.org/videos/math-teaching-techniques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30480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Can you increase the number of objects you can remember? 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Come up with 3 different ways that you could improve your score—without cheating ;)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0658" name="Picture 2" descr="https://mathequality.files.wordpress.com/2014/01/math-meme-math-hw-in-p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05200"/>
            <a:ext cx="4163069" cy="2895600"/>
          </a:xfrm>
          <a:prstGeom prst="rect">
            <a:avLst/>
          </a:prstGeom>
          <a:noFill/>
        </p:spPr>
      </p:pic>
      <p:pic>
        <p:nvPicPr>
          <p:cNvPr id="7" name="MS910219404[1]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48801" y="5218822"/>
            <a:ext cx="171896" cy="171896"/>
          </a:xfrm>
          <a:prstGeom prst="rect">
            <a:avLst/>
          </a:prstGeom>
        </p:spPr>
      </p:pic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0:58</a:t>
            </a: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0:57</a:t>
            </a:r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0:56</a:t>
            </a:r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0:55</a:t>
            </a:r>
          </a:p>
        </p:txBody>
      </p:sp>
      <p:sp>
        <p:nvSpPr>
          <p:cNvPr id="12" name="Rectangle 6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0:54</a:t>
            </a: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0:53</a:t>
            </a:r>
          </a:p>
        </p:txBody>
      </p:sp>
      <p:sp>
        <p:nvSpPr>
          <p:cNvPr id="14" name="Rectangle 7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0:52</a:t>
            </a: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0:51</a:t>
            </a:r>
          </a:p>
        </p:txBody>
      </p:sp>
      <p:sp>
        <p:nvSpPr>
          <p:cNvPr id="16" name="Rectangle 73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0:50</a:t>
            </a: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0:49</a:t>
            </a:r>
          </a:p>
        </p:txBody>
      </p:sp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0:48</a:t>
            </a: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0:47</a:t>
            </a:r>
          </a:p>
        </p:txBody>
      </p:sp>
      <p:sp>
        <p:nvSpPr>
          <p:cNvPr id="20" name="Rectangle 7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0:46</a:t>
            </a: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0:45</a:t>
            </a:r>
          </a:p>
        </p:txBody>
      </p:sp>
      <p:sp>
        <p:nvSpPr>
          <p:cNvPr id="22" name="Rectangle 7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0:44</a:t>
            </a:r>
          </a:p>
        </p:txBody>
      </p:sp>
      <p:sp>
        <p:nvSpPr>
          <p:cNvPr id="23" name="Rectangle 8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0:43</a:t>
            </a:r>
          </a:p>
        </p:txBody>
      </p:sp>
      <p:sp>
        <p:nvSpPr>
          <p:cNvPr id="24" name="Rectangle 8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0:42</a:t>
            </a:r>
          </a:p>
        </p:txBody>
      </p:sp>
      <p:sp>
        <p:nvSpPr>
          <p:cNvPr id="25" name="Rectangle 82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0:41</a:t>
            </a:r>
          </a:p>
        </p:txBody>
      </p:sp>
      <p:sp>
        <p:nvSpPr>
          <p:cNvPr id="26" name="Rectangle 83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0:40</a:t>
            </a:r>
          </a:p>
        </p:txBody>
      </p:sp>
      <p:sp>
        <p:nvSpPr>
          <p:cNvPr id="27" name="Rectangle 84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0:39</a:t>
            </a:r>
          </a:p>
        </p:txBody>
      </p:sp>
      <p:sp>
        <p:nvSpPr>
          <p:cNvPr id="28" name="Rectangle 8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0:38</a:t>
            </a:r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0:37</a:t>
            </a:r>
          </a:p>
        </p:txBody>
      </p:sp>
      <p:sp>
        <p:nvSpPr>
          <p:cNvPr id="30" name="Rectangle 8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0:36</a:t>
            </a:r>
          </a:p>
        </p:txBody>
      </p:sp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0:35</a:t>
            </a:r>
          </a:p>
        </p:txBody>
      </p:sp>
      <p:sp>
        <p:nvSpPr>
          <p:cNvPr id="32" name="Rectangle 8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0:34</a:t>
            </a:r>
          </a:p>
        </p:txBody>
      </p:sp>
      <p:sp>
        <p:nvSpPr>
          <p:cNvPr id="33" name="Rectangle 9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0:33</a:t>
            </a:r>
          </a:p>
        </p:txBody>
      </p:sp>
      <p:sp>
        <p:nvSpPr>
          <p:cNvPr id="34" name="Rectangle 9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0:32</a:t>
            </a:r>
          </a:p>
        </p:txBody>
      </p:sp>
      <p:sp>
        <p:nvSpPr>
          <p:cNvPr id="35" name="Rectangle 92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0:31</a:t>
            </a:r>
          </a:p>
        </p:txBody>
      </p:sp>
      <p:sp>
        <p:nvSpPr>
          <p:cNvPr id="36" name="Rectangle 93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0:30</a:t>
            </a:r>
          </a:p>
        </p:txBody>
      </p:sp>
      <p:sp>
        <p:nvSpPr>
          <p:cNvPr id="37" name="Rectangle 94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0:29</a:t>
            </a:r>
          </a:p>
        </p:txBody>
      </p:sp>
      <p:sp>
        <p:nvSpPr>
          <p:cNvPr id="38" name="Rectangle 9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0:28</a:t>
            </a:r>
          </a:p>
        </p:txBody>
      </p:sp>
      <p:sp>
        <p:nvSpPr>
          <p:cNvPr id="39" name="Rectangle 9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0:27</a:t>
            </a:r>
          </a:p>
        </p:txBody>
      </p:sp>
      <p:sp>
        <p:nvSpPr>
          <p:cNvPr id="40" name="Rectangle 9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0:26</a:t>
            </a:r>
          </a:p>
        </p:txBody>
      </p:sp>
      <p:sp>
        <p:nvSpPr>
          <p:cNvPr id="41" name="Rectangle 9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0:25</a:t>
            </a:r>
          </a:p>
        </p:txBody>
      </p:sp>
      <p:sp>
        <p:nvSpPr>
          <p:cNvPr id="42" name="Rectangle 9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0:24</a:t>
            </a:r>
          </a:p>
        </p:txBody>
      </p:sp>
      <p:sp>
        <p:nvSpPr>
          <p:cNvPr id="43" name="Rectangle 10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0:23</a:t>
            </a:r>
          </a:p>
        </p:txBody>
      </p:sp>
      <p:sp>
        <p:nvSpPr>
          <p:cNvPr id="44" name="Rectangle 10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0:22</a:t>
            </a:r>
          </a:p>
        </p:txBody>
      </p:sp>
      <p:sp>
        <p:nvSpPr>
          <p:cNvPr id="45" name="Rectangle 102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0:21</a:t>
            </a:r>
          </a:p>
        </p:txBody>
      </p:sp>
      <p:sp>
        <p:nvSpPr>
          <p:cNvPr id="46" name="Rectangle 103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0:20</a:t>
            </a:r>
          </a:p>
        </p:txBody>
      </p:sp>
      <p:sp>
        <p:nvSpPr>
          <p:cNvPr id="47" name="Rectangle 104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0:19</a:t>
            </a:r>
          </a:p>
        </p:txBody>
      </p:sp>
      <p:sp>
        <p:nvSpPr>
          <p:cNvPr id="48" name="Rectangle 10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0:18</a:t>
            </a:r>
          </a:p>
        </p:txBody>
      </p:sp>
      <p:sp>
        <p:nvSpPr>
          <p:cNvPr id="49" name="Rectangle 10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0:17</a:t>
            </a:r>
          </a:p>
        </p:txBody>
      </p:sp>
      <p:sp>
        <p:nvSpPr>
          <p:cNvPr id="50" name="Rectangle 10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0:16</a:t>
            </a:r>
          </a:p>
        </p:txBody>
      </p:sp>
      <p:sp>
        <p:nvSpPr>
          <p:cNvPr id="51" name="Rectangle 10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0:15</a:t>
            </a:r>
          </a:p>
        </p:txBody>
      </p:sp>
      <p:sp>
        <p:nvSpPr>
          <p:cNvPr id="52" name="Rectangle 10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0:14</a:t>
            </a:r>
          </a:p>
        </p:txBody>
      </p:sp>
      <p:sp>
        <p:nvSpPr>
          <p:cNvPr id="53" name="Rectangle 11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0:13</a:t>
            </a:r>
          </a:p>
        </p:txBody>
      </p:sp>
      <p:sp>
        <p:nvSpPr>
          <p:cNvPr id="54" name="Rectangle 11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0:12</a:t>
            </a:r>
          </a:p>
        </p:txBody>
      </p:sp>
      <p:sp>
        <p:nvSpPr>
          <p:cNvPr id="55" name="Rectangle 112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0:11</a:t>
            </a:r>
          </a:p>
        </p:txBody>
      </p:sp>
      <p:sp>
        <p:nvSpPr>
          <p:cNvPr id="56" name="Rectangle 113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0:10</a:t>
            </a:r>
          </a:p>
        </p:txBody>
      </p:sp>
      <p:sp>
        <p:nvSpPr>
          <p:cNvPr id="57" name="Rectangle 114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0:09</a:t>
            </a:r>
          </a:p>
        </p:txBody>
      </p:sp>
      <p:sp>
        <p:nvSpPr>
          <p:cNvPr id="58" name="Rectangle 115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0:08</a:t>
            </a:r>
          </a:p>
        </p:txBody>
      </p:sp>
      <p:sp>
        <p:nvSpPr>
          <p:cNvPr id="59" name="Rectangle 116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0:07</a:t>
            </a:r>
          </a:p>
        </p:txBody>
      </p:sp>
      <p:sp>
        <p:nvSpPr>
          <p:cNvPr id="60" name="Rectangle 117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0:06</a:t>
            </a:r>
          </a:p>
        </p:txBody>
      </p:sp>
      <p:sp>
        <p:nvSpPr>
          <p:cNvPr id="61" name="Rectangle 118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0:05</a:t>
            </a:r>
          </a:p>
        </p:txBody>
      </p:sp>
      <p:sp>
        <p:nvSpPr>
          <p:cNvPr id="62" name="Rectangle 119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0:04</a:t>
            </a:r>
          </a:p>
        </p:txBody>
      </p:sp>
      <p:sp>
        <p:nvSpPr>
          <p:cNvPr id="63" name="Rectangle 120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0:03</a:t>
            </a:r>
          </a:p>
        </p:txBody>
      </p:sp>
      <p:sp>
        <p:nvSpPr>
          <p:cNvPr id="64" name="Rectangle 121"/>
          <p:cNvSpPr>
            <a:spLocks noChangeArrowheads="1"/>
          </p:cNvSpPr>
          <p:nvPr/>
        </p:nvSpPr>
        <p:spPr bwMode="auto">
          <a:xfrm>
            <a:off x="7086600" y="4953000"/>
            <a:ext cx="1670968" cy="734467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0:02</a:t>
            </a:r>
          </a:p>
        </p:txBody>
      </p:sp>
      <p:sp>
        <p:nvSpPr>
          <p:cNvPr id="65" name="Rectangle 122"/>
          <p:cNvSpPr>
            <a:spLocks noChangeArrowheads="1"/>
          </p:cNvSpPr>
          <p:nvPr/>
        </p:nvSpPr>
        <p:spPr bwMode="auto">
          <a:xfrm>
            <a:off x="7086600" y="4953000"/>
            <a:ext cx="1664494" cy="1018010"/>
          </a:xfrm>
          <a:prstGeom prst="rect">
            <a:avLst/>
          </a:prstGeom>
          <a:solidFill>
            <a:srgbClr val="66CC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63808" tIns="31886" rIns="63808" bIns="31886" anchor="ctr"/>
          <a:lstStyle/>
          <a:p>
            <a:pPr algn="ctr" defTabSz="637976">
              <a:defRPr/>
            </a:pPr>
            <a:r>
              <a:rPr lang="en-GB" sz="4600" kern="0" dirty="0">
                <a:solidFill>
                  <a:sysClr val="windowText" lastClr="000000"/>
                </a:solidFill>
                <a:latin typeface="Palatino"/>
                <a:ea typeface="Bodoni SvtyTwo ITC TT-Book"/>
                <a:cs typeface="Bodoni SvtyTwo ITC TT-Book"/>
                <a:sym typeface="Palatino"/>
              </a:rPr>
              <a:t>0:01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pc="0" dirty="0" smtClean="0">
                <a:solidFill>
                  <a:srgbClr val="00B050"/>
                </a:solidFill>
              </a:rPr>
              <a:t>Can you remember?  </a:t>
            </a:r>
            <a:endParaRPr lang="en-US" sz="4000" spc="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…the first time you learned to ride a bike?</a:t>
            </a:r>
          </a:p>
          <a:p>
            <a:r>
              <a:rPr lang="en-US" dirty="0" smtClean="0"/>
              <a:t>…your best friend’s phone number? </a:t>
            </a:r>
          </a:p>
          <a:p>
            <a:r>
              <a:rPr lang="en-US" dirty="0" smtClean="0"/>
              <a:t>…the capital of California?</a:t>
            </a:r>
          </a:p>
          <a:p>
            <a:r>
              <a:rPr lang="en-US" dirty="0" smtClean="0"/>
              <a:t>…how to walk like a penguin? </a:t>
            </a:r>
          </a:p>
          <a:p>
            <a:r>
              <a:rPr lang="en-US" dirty="0" smtClean="0"/>
              <a:t>…which months have 31 days?</a:t>
            </a:r>
          </a:p>
          <a:p>
            <a:r>
              <a:rPr lang="en-US" dirty="0" smtClean="0"/>
              <a:t>… what 9 x 12 is? </a:t>
            </a:r>
          </a:p>
          <a:p>
            <a:r>
              <a:rPr lang="en-US" dirty="0" smtClean="0"/>
              <a:t>…how to copy and paste text in a document?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solidFill>
                  <a:srgbClr val="FF0000"/>
                </a:solidFill>
              </a:rPr>
              <a:t>Types of Memory:  2 Basic Types</a:t>
            </a:r>
            <a:endParaRPr lang="en-US" spc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Declarative:  (Knowing what)  Facts, dates, faces,  or personal events I remember </a:t>
            </a:r>
          </a:p>
          <a:p>
            <a:r>
              <a:rPr lang="en-US" dirty="0" smtClean="0"/>
              <a:t>Procedural:   (Knowing how) Recalling how to do something—becomes automatic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4343400"/>
            <a:ext cx="51054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Which type of memory are you using when you study integers and irrational numbers? 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urbanchildinstitute.org/sites/all/files/databooks/html/2013/01.Brain.RGB.f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985000" cy="4191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5791200"/>
            <a:ext cx="8610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Source: Corel, JL. The postnatal development of the human cerebral cortex. Cambridge, MA: Harvard University Press; 1975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81000"/>
            <a:ext cx="774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Neuron Growth and Connection over time</a:t>
            </a:r>
            <a:endParaRPr lang="en-US" sz="3200" dirty="0"/>
          </a:p>
        </p:txBody>
      </p:sp>
      <p:grpSp>
        <p:nvGrpSpPr>
          <p:cNvPr id="2" name="Group 10"/>
          <p:cNvGrpSpPr/>
          <p:nvPr/>
        </p:nvGrpSpPr>
        <p:grpSpPr>
          <a:xfrm>
            <a:off x="4191000" y="1295400"/>
            <a:ext cx="1066800" cy="3200400"/>
            <a:chOff x="4191000" y="1295400"/>
            <a:chExt cx="1066800" cy="3200400"/>
          </a:xfrm>
        </p:grpSpPr>
        <p:sp>
          <p:nvSpPr>
            <p:cNvPr id="5" name="Rectangle 4"/>
            <p:cNvSpPr/>
            <p:nvPr/>
          </p:nvSpPr>
          <p:spPr>
            <a:xfrm>
              <a:off x="4191000" y="1295400"/>
              <a:ext cx="1066800" cy="3200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2964" y="2133600"/>
              <a:ext cx="70243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</a:rPr>
                <a:t>?</a:t>
              </a:r>
              <a:endParaRPr lang="en-US" sz="6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6858000" y="1295400"/>
            <a:ext cx="1066800" cy="3200400"/>
            <a:chOff x="6858000" y="1295400"/>
            <a:chExt cx="1066800" cy="3200400"/>
          </a:xfrm>
        </p:grpSpPr>
        <p:sp>
          <p:nvSpPr>
            <p:cNvPr id="6" name="Rectangle 5"/>
            <p:cNvSpPr/>
            <p:nvPr/>
          </p:nvSpPr>
          <p:spPr>
            <a:xfrm>
              <a:off x="6858000" y="1295400"/>
              <a:ext cx="1066800" cy="3200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6600" y="2057400"/>
              <a:ext cx="70243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</a:rPr>
                <a:t>?</a:t>
              </a:r>
              <a:endParaRPr lang="en-US" sz="6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429625" cy="85725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pPr marL="0" marR="0" lvl="0" indent="0" algn="ctr" defTabSz="4569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300" normalizeH="0" baseline="0" noProof="0" smtClean="0">
                <a:ln>
                  <a:noFill/>
                </a:ln>
                <a:solidFill>
                  <a:srgbClr val="79AEB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Brain Wiring- Neurons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4350"/>
            <a:ext cx="5419725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5724525" y="1676400"/>
            <a:ext cx="3343275" cy="4465638"/>
          </a:xfrm>
          <a:prstGeom prst="rect">
            <a:avLst/>
          </a:prstGeom>
        </p:spPr>
        <p:txBody>
          <a:bodyPr vert="horz" lIns="91392" tIns="45697" rIns="91392" bIns="45697" rtlCol="0">
            <a:normAutofit/>
          </a:bodyPr>
          <a:lstStyle/>
          <a:p>
            <a:pPr marL="457200" marR="0" lvl="0" indent="-457200" algn="l" defTabSz="584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Dendrite</a:t>
            </a:r>
          </a:p>
          <a:p>
            <a:pPr marL="457200" marR="0" lvl="0" indent="-457200" algn="l" defTabSz="584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Body</a:t>
            </a:r>
          </a:p>
          <a:p>
            <a:pPr marL="457200" marR="0" lvl="0" indent="-457200" algn="l" defTabSz="584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Nucleus</a:t>
            </a:r>
          </a:p>
          <a:p>
            <a:pPr marL="457200" marR="0" lvl="0" indent="-457200" algn="l" defTabSz="584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Axon</a:t>
            </a:r>
          </a:p>
          <a:p>
            <a:pPr marL="457200" marR="0" lvl="0" indent="-457200" algn="l" defTabSz="584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Myelin Sheath</a:t>
            </a:r>
          </a:p>
          <a:p>
            <a:pPr marL="457200" marR="0" lvl="0" indent="-457200" algn="l" defTabSz="584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Terminal Button</a:t>
            </a:r>
          </a:p>
          <a:p>
            <a:pPr marL="457200" marR="0" lvl="0" indent="-457200" algn="l" defTabSz="584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Synapse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Pass the Impulse Game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57187" y="1919883"/>
            <a:ext cx="4089797" cy="446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I say “Go”,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 the impulse as shown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your team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 your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if you can beat your time in a second round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 your new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41800" y="22352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895</Words>
  <Application>Microsoft Office PowerPoint</Application>
  <PresentationFormat>On-screen Show (4:3)</PresentationFormat>
  <Paragraphs>252</Paragraphs>
  <Slides>39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9_Custom Design</vt:lpstr>
      <vt:lpstr>6_Custom Design</vt:lpstr>
      <vt:lpstr>7_Custom Design</vt:lpstr>
      <vt:lpstr>8_Custom Design</vt:lpstr>
      <vt:lpstr>10_Custom Design</vt:lpstr>
      <vt:lpstr>11_Custom Design</vt:lpstr>
      <vt:lpstr>12_Custom Design</vt:lpstr>
      <vt:lpstr>13_Custom Design</vt:lpstr>
      <vt:lpstr>Office Theme</vt:lpstr>
      <vt:lpstr>1_Custom Design</vt:lpstr>
      <vt:lpstr>Slide 1</vt:lpstr>
      <vt:lpstr>Slide 2</vt:lpstr>
      <vt:lpstr>Slide 3</vt:lpstr>
      <vt:lpstr>Slide 4</vt:lpstr>
      <vt:lpstr>Can you remember?  </vt:lpstr>
      <vt:lpstr>Types of Memory:  2 Basic Types</vt:lpstr>
      <vt:lpstr>Slide 7</vt:lpstr>
      <vt:lpstr>Slide 8</vt:lpstr>
      <vt:lpstr>Pass the Impulse Game</vt:lpstr>
      <vt:lpstr>Slide 10</vt:lpstr>
      <vt:lpstr>Slide 11</vt:lpstr>
      <vt:lpstr>Slide 12</vt:lpstr>
      <vt:lpstr>Slide 13</vt:lpstr>
      <vt:lpstr>Brain break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What enabled you to retrieve the names of these movies?  (or not)</vt:lpstr>
      <vt:lpstr>What enabled you to retrieve the names of these movies?  (or not)</vt:lpstr>
      <vt:lpstr>What makes a learning experience sticky? </vt:lpstr>
      <vt:lpstr>Slide 29</vt:lpstr>
      <vt:lpstr>Slide 30</vt:lpstr>
      <vt:lpstr>Slide 31</vt:lpstr>
      <vt:lpstr>Slide 32</vt:lpstr>
      <vt:lpstr>Slide 33</vt:lpstr>
      <vt:lpstr>Slide 34</vt:lpstr>
      <vt:lpstr>Fill out the survey</vt:lpstr>
      <vt:lpstr>Slide 36</vt:lpstr>
      <vt:lpstr>Slide 37</vt:lpstr>
      <vt:lpstr>Fishbowl: Guidelines</vt:lpstr>
      <vt:lpstr>Slide 39</vt:lpstr>
    </vt:vector>
  </TitlesOfParts>
  <Company>Denver Museum of Nature &amp;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budapest</dc:title>
  <dc:creator>Robert Payo</dc:creator>
  <cp:lastModifiedBy>YTP</cp:lastModifiedBy>
  <cp:revision>98</cp:revision>
  <dcterms:created xsi:type="dcterms:W3CDTF">2015-07-29T18:47:32Z</dcterms:created>
  <dcterms:modified xsi:type="dcterms:W3CDTF">2015-09-29T02:18:59Z</dcterms:modified>
</cp:coreProperties>
</file>